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60" r:id="rId4"/>
    <p:sldId id="267" r:id="rId5"/>
    <p:sldId id="262" r:id="rId6"/>
    <p:sldId id="306" r:id="rId7"/>
    <p:sldId id="346" r:id="rId8"/>
    <p:sldId id="324" r:id="rId9"/>
    <p:sldId id="340" r:id="rId10"/>
    <p:sldId id="323" r:id="rId11"/>
    <p:sldId id="325" r:id="rId12"/>
    <p:sldId id="326" r:id="rId13"/>
    <p:sldId id="327" r:id="rId14"/>
    <p:sldId id="328" r:id="rId15"/>
    <p:sldId id="341" r:id="rId16"/>
    <p:sldId id="329" r:id="rId17"/>
    <p:sldId id="330" r:id="rId18"/>
    <p:sldId id="333" r:id="rId19"/>
    <p:sldId id="343" r:id="rId20"/>
    <p:sldId id="334" r:id="rId21"/>
    <p:sldId id="344" r:id="rId22"/>
    <p:sldId id="345" r:id="rId23"/>
    <p:sldId id="339" r:id="rId24"/>
    <p:sldId id="335" r:id="rId25"/>
    <p:sldId id="331" r:id="rId26"/>
    <p:sldId id="347" r:id="rId27"/>
    <p:sldId id="332" r:id="rId28"/>
    <p:sldId id="263" r:id="rId29"/>
    <p:sldId id="318" r:id="rId30"/>
    <p:sldId id="348" r:id="rId31"/>
    <p:sldId id="264" r:id="rId32"/>
    <p:sldId id="320" r:id="rId33"/>
    <p:sldId id="308" r:id="rId34"/>
    <p:sldId id="261"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92C2"/>
    <a:srgbClr val="5151FD"/>
    <a:srgbClr val="E5ECEF"/>
    <a:srgbClr val="404040"/>
    <a:srgbClr val="0053A3"/>
    <a:srgbClr val="ECECEC"/>
    <a:srgbClr val="FFFFFF"/>
    <a:srgbClr val="453D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81781" autoAdjust="0"/>
  </p:normalViewPr>
  <p:slideViewPr>
    <p:cSldViewPr snapToGrid="0" showGuides="1">
      <p:cViewPr varScale="1">
        <p:scale>
          <a:sx n="130" d="100"/>
          <a:sy n="130" d="100"/>
        </p:scale>
        <p:origin x="1350"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F98C7-9395-4E9A-96EC-DE4C39432AA7}" type="datetimeFigureOut">
              <a:rPr lang="zh-CN" altLang="en-US" smtClean="0"/>
              <a:pPr/>
              <a:t>2024/3/2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464DB0-CCE3-4363-801A-A01AADC6398D}" type="slidenum">
              <a:rPr lang="zh-CN" altLang="en-US" smtClean="0"/>
              <a:pPr/>
              <a:t>‹#›</a:t>
            </a:fld>
            <a:endParaRPr lang="zh-CN" altLang="en-US"/>
          </a:p>
        </p:txBody>
      </p:sp>
    </p:spTree>
    <p:extLst>
      <p:ext uri="{BB962C8B-B14F-4D97-AF65-F5344CB8AC3E}">
        <p14:creationId xmlns:p14="http://schemas.microsoft.com/office/powerpoint/2010/main" val="39304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pPr/>
              <a:t>4</a:t>
            </a:fld>
            <a:endParaRPr lang="zh-CN" altLang="en-US"/>
          </a:p>
        </p:txBody>
      </p:sp>
    </p:spTree>
    <p:extLst>
      <p:ext uri="{BB962C8B-B14F-4D97-AF65-F5344CB8AC3E}">
        <p14:creationId xmlns:p14="http://schemas.microsoft.com/office/powerpoint/2010/main" val="181499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7C5BB-D91D-FF08-52D8-F8CDC5DB6A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030BC6-1353-FC52-1380-9F41898B9D3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156EE25B-46C5-B289-74E8-05CEECD62BF6}"/>
                  </a:ext>
                </a:extLst>
              </p:cNvPr>
              <p:cNvSpPr>
                <a:spLocks noGrp="1"/>
              </p:cNvSpPr>
              <p:nvPr>
                <p:ph type="body" idx="1"/>
              </p:nvPr>
            </p:nvSpPr>
            <p:spPr/>
            <p:txBody>
              <a:bodyPr/>
              <a:lstStyle/>
              <a:p>
                <a:r>
                  <a:rPr lang="zh-CN" altLang="en-US" dirty="0">
                    <a:latin typeface="宋体" panose="02010600030101010101" pitchFamily="2" charset="-122"/>
                    <a:ea typeface="宋体" panose="02010600030101010101" pitchFamily="2" charset="-122"/>
                  </a:rPr>
                  <a:t>本研究将</a:t>
                </a:r>
                <a:r>
                  <a:rPr lang="zh-CN" altLang="en-US" b="1" dirty="0">
                    <a:latin typeface="宋体" panose="02010600030101010101" pitchFamily="2" charset="-122"/>
                    <a:ea typeface="宋体" panose="02010600030101010101" pitchFamily="2" charset="-122"/>
                  </a:rPr>
                  <a:t>平移、选择、抓取、旋转与缩放</a:t>
                </a:r>
                <a:r>
                  <a:rPr lang="zh-CN" altLang="en-US" dirty="0">
                    <a:latin typeface="宋体" panose="02010600030101010101" pitchFamily="2" charset="-122"/>
                    <a:ea typeface="宋体" panose="02010600030101010101" pitchFamily="2" charset="-122"/>
                  </a:rPr>
                  <a:t>作为平面交互的核心功能，其能够有效覆盖平面交互的主要场景与需求。其中平移和选择满足定位与确认的基本需求，抓取、旋转和缩放构成了对象变形控制的主要形式。</a:t>
                </a:r>
                <a:endParaRPr lang="en-US" altLang="zh-CN" dirty="0">
                  <a:latin typeface="宋体" panose="02010600030101010101" pitchFamily="2" charset="-122"/>
                  <a:ea typeface="宋体" panose="02010600030101010101" pitchFamily="2" charset="-122"/>
                </a:endParaRPr>
              </a:p>
              <a:p>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𝑃</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是参与者的数量，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是选择手势</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的人数。</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𝐴𝑅</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e>
                    </m:d>
                  </m:oMath>
                </a14:m>
                <a:r>
                  <a:rPr lang="en-US" altLang="zh-CN" sz="1800" dirty="0">
                    <a:effectLst/>
                    <a:latin typeface="Times New Roman" panose="02020603050405020304" pitchFamily="18" charset="0"/>
                    <a:ea typeface="宋体" panose="02010600030101010101" pitchFamily="2" charset="-122"/>
                  </a:rPr>
                  <a:t>&gt;0.5</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表示具有非常高的一致性，</a:t>
                </a:r>
                <a:r>
                  <a:rPr lang="en-US" altLang="zh-CN" sz="1800" dirty="0">
                    <a:effectLst/>
                    <a:latin typeface="Times New Roman" panose="02020603050405020304" pitchFamily="18" charset="0"/>
                    <a:ea typeface="宋体" panose="02010600030101010101" pitchFamily="2" charset="-122"/>
                  </a:rPr>
                  <a:t>0.5&gt;</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𝐴𝑅</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e>
                    </m:d>
                  </m:oMath>
                </a14:m>
                <a:r>
                  <a:rPr lang="en-US" altLang="zh-CN" sz="1800" dirty="0">
                    <a:effectLst/>
                    <a:latin typeface="Times New Roman" panose="02020603050405020304" pitchFamily="18" charset="0"/>
                    <a:ea typeface="宋体" panose="02010600030101010101" pitchFamily="2" charset="-122"/>
                  </a:rPr>
                  <a:t>&gt;0.3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具有较高的一致性，</a:t>
                </a:r>
                <a:r>
                  <a:rPr lang="en-US" altLang="zh-CN" sz="1800" dirty="0">
                    <a:effectLst/>
                    <a:latin typeface="Times New Roman" panose="02020603050405020304" pitchFamily="18" charset="0"/>
                    <a:ea typeface="宋体" panose="02010600030101010101" pitchFamily="2" charset="-122"/>
                  </a:rPr>
                  <a:t>0.3&gt;</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𝐴𝑅</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e>
                    </m:d>
                  </m:oMath>
                </a14:m>
                <a:r>
                  <a:rPr lang="en-US" altLang="zh-CN" sz="1800" dirty="0">
                    <a:effectLst/>
                    <a:latin typeface="Times New Roman" panose="02020603050405020304" pitchFamily="18" charset="0"/>
                    <a:ea typeface="宋体" panose="02010600030101010101" pitchFamily="2" charset="-122"/>
                  </a:rPr>
                  <a:t>&gt;0.1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具有一致性。一致率越高，代表更多的参与者提出了相同或高度相似的手势提议</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dirty="0">
                    <a:latin typeface="宋体" panose="02010600030101010101" pitchFamily="2" charset="-122"/>
                    <a:ea typeface="宋体" panose="02010600030101010101" pitchFamily="2" charset="-122"/>
                  </a:rPr>
                  <a:t>本研究基于以</a:t>
                </a:r>
                <a:r>
                  <a:rPr lang="zh-CN" altLang="en-US" b="1" dirty="0">
                    <a:latin typeface="宋体" panose="02010600030101010101" pitchFamily="2" charset="-122"/>
                    <a:ea typeface="宋体" panose="02010600030101010101" pitchFamily="2" charset="-122"/>
                  </a:rPr>
                  <a:t>用户参与</a:t>
                </a:r>
                <a:r>
                  <a:rPr lang="zh-CN" altLang="en-US" dirty="0">
                    <a:latin typeface="宋体" panose="02010600030101010101" pitchFamily="2" charset="-122"/>
                    <a:ea typeface="宋体" panose="02010600030101010101" pitchFamily="2" charset="-122"/>
                  </a:rPr>
                  <a:t>的手势设计实验，实验过程中使用</a:t>
                </a:r>
                <a:r>
                  <a:rPr lang="zh-CN" altLang="en-US" b="1" dirty="0">
                    <a:latin typeface="宋体" panose="02010600030101010101" pitchFamily="2" charset="-122"/>
                    <a:ea typeface="宋体" panose="02010600030101010101" pitchFamily="2" charset="-122"/>
                  </a:rPr>
                  <a:t>出声思维法</a:t>
                </a:r>
                <a:r>
                  <a:rPr lang="zh-CN" altLang="en-US" dirty="0">
                    <a:latin typeface="宋体" panose="02010600030101010101" pitchFamily="2" charset="-122"/>
                    <a:ea typeface="宋体" panose="02010600030101010101" pitchFamily="2" charset="-122"/>
                  </a:rPr>
                  <a:t>来获取用户的设计思考，设计完手势后</a:t>
                </a:r>
                <a:r>
                  <a:rPr lang="zh-CN" altLang="en-US" b="1" dirty="0">
                    <a:latin typeface="宋体" panose="02010600030101010101" pitchFamily="2" charset="-122"/>
                    <a:ea typeface="宋体" panose="02010600030101010101" pitchFamily="2" charset="-122"/>
                  </a:rPr>
                  <a:t>填写易用性、直观性量表</a:t>
                </a:r>
                <a:r>
                  <a:rPr lang="zh-CN" altLang="en-US" dirty="0">
                    <a:latin typeface="宋体" panose="02010600030101010101" pitchFamily="2" charset="-122"/>
                    <a:ea typeface="宋体" panose="02010600030101010101" pitchFamily="2" charset="-122"/>
                  </a:rPr>
                  <a:t>，结合</a:t>
                </a:r>
                <a:r>
                  <a:rPr lang="zh-CN" altLang="en-US" b="1" dirty="0">
                    <a:latin typeface="宋体" panose="02010600030101010101" pitchFamily="2" charset="-122"/>
                    <a:ea typeface="宋体" panose="02010600030101010101" pitchFamily="2" charset="-122"/>
                  </a:rPr>
                  <a:t>一致性系数</a:t>
                </a:r>
                <a:r>
                  <a:rPr lang="zh-CN" altLang="en-US" dirty="0">
                    <a:latin typeface="宋体" panose="02010600030101010101" pitchFamily="2" charset="-122"/>
                    <a:ea typeface="宋体" panose="02010600030101010101" pitchFamily="2" charset="-122"/>
                  </a:rPr>
                  <a:t>，建立手势集合。</a:t>
                </a:r>
                <a:endParaRPr lang="en-US" altLang="zh-CN" dirty="0">
                  <a:latin typeface="宋体" panose="02010600030101010101" pitchFamily="2" charset="-122"/>
                  <a:ea typeface="宋体" panose="02010600030101010101" pitchFamily="2" charset="-122"/>
                </a:endParaRPr>
              </a:p>
              <a:p>
                <a:pPr>
                  <a:lnSpc>
                    <a:spcPct val="150000"/>
                  </a:lnSpc>
                </a:pPr>
                <a:endParaRPr lang="en-US" altLang="zh-CN" dirty="0">
                  <a:latin typeface="宋体" panose="02010600030101010101" pitchFamily="2" charset="-122"/>
                  <a:ea typeface="宋体" panose="02010600030101010101" pitchFamily="2" charset="-122"/>
                </a:endParaRPr>
              </a:p>
              <a:p>
                <a:pPr>
                  <a:lnSpc>
                    <a:spcPct val="150000"/>
                  </a:lnSpc>
                </a:pPr>
                <a:r>
                  <a:rPr lang="zh-CN" altLang="en-US" dirty="0">
                    <a:latin typeface="宋体" panose="02010600030101010101" pitchFamily="2" charset="-122"/>
                    <a:ea typeface="宋体" panose="02010600030101010101" pitchFamily="2" charset="-122"/>
                  </a:rPr>
                  <a:t>在手势设计中，</a:t>
                </a:r>
                <a:r>
                  <a:rPr lang="zh-CN" altLang="zh-CN" dirty="0">
                    <a:latin typeface="宋体" panose="02010600030101010101" pitchFamily="2" charset="-122"/>
                    <a:ea typeface="宋体" panose="02010600030101010101" pitchFamily="2" charset="-122"/>
                  </a:rPr>
                  <a:t>一致率越高，代表更多的参与者提出了相同或高度相似的手势提议，参与者对于执行某个功能的手势理解存在更高的一致性。</a:t>
                </a:r>
                <a:endParaRPr lang="zh-CN" altLang="en-US" dirty="0">
                  <a:latin typeface="宋体" panose="02010600030101010101" pitchFamily="2" charset="-122"/>
                  <a:ea typeface="宋体" panose="02010600030101010101" pitchFamily="2" charset="-122"/>
                </a:endParaRPr>
              </a:p>
              <a:p>
                <a:endParaRPr lang="en-US" altLang="zh-CN" dirty="0"/>
              </a:p>
            </p:txBody>
          </p:sp>
        </mc:Choice>
        <mc:Fallback xmlns="">
          <p:sp>
            <p:nvSpPr>
              <p:cNvPr id="3" name="备注占位符 2">
                <a:extLst>
                  <a:ext uri="{FF2B5EF4-FFF2-40B4-BE49-F238E27FC236}">
                    <a16:creationId xmlns:a16="http://schemas.microsoft.com/office/drawing/2014/main" id="{156EE25B-46C5-B289-74E8-05CEECD62BF6}"/>
                  </a:ext>
                </a:extLst>
              </p:cNvPr>
              <p:cNvSpPr>
                <a:spLocks noGrp="1"/>
              </p:cNvSpPr>
              <p:nvPr>
                <p:ph type="body" idx="1"/>
              </p:nvPr>
            </p:nvSpPr>
            <p:spPr/>
            <p:txBody>
              <a:bodyPr/>
              <a:lstStyle/>
              <a:p>
                <a:r>
                  <a:rPr lang="zh-CN" altLang="en-US" dirty="0">
                    <a:latin typeface="宋体" panose="02010600030101010101" pitchFamily="2" charset="-122"/>
                    <a:ea typeface="宋体" panose="02010600030101010101" pitchFamily="2" charset="-122"/>
                  </a:rPr>
                  <a:t>本研究将</a:t>
                </a:r>
                <a:r>
                  <a:rPr lang="zh-CN" altLang="en-US" b="1" dirty="0">
                    <a:latin typeface="宋体" panose="02010600030101010101" pitchFamily="2" charset="-122"/>
                    <a:ea typeface="宋体" panose="02010600030101010101" pitchFamily="2" charset="-122"/>
                  </a:rPr>
                  <a:t>平移、选择、抓取、旋转与缩放</a:t>
                </a:r>
                <a:r>
                  <a:rPr lang="zh-CN" altLang="en-US" dirty="0">
                    <a:latin typeface="宋体" panose="02010600030101010101" pitchFamily="2" charset="-122"/>
                    <a:ea typeface="宋体" panose="02010600030101010101" pitchFamily="2" charset="-122"/>
                  </a:rPr>
                  <a:t>作为平面交互的核心功能，其能够有效覆盖平面交互的主要场景与需求。其中平移和选择满足定位与确认的基本需求，抓取、旋转和缩放构成了对象变形控制的主要形式。</a:t>
                </a:r>
                <a:endParaRPr lang="en-US" altLang="zh-CN" dirty="0">
                  <a:latin typeface="宋体" panose="02010600030101010101" pitchFamily="2" charset="-122"/>
                  <a:ea typeface="宋体" panose="02010600030101010101" pitchFamily="2" charset="-122"/>
                </a:endParaRPr>
              </a:p>
              <a:p>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𝑃</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是参与者的数量，</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𝑃</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𝑖</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是选择手势</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𝑖</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的人数。</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𝐴𝑅</a:t>
                </a:r>
                <a:r>
                  <a:rPr lang="zh-CN" altLang="zh-CN" i="0">
                    <a:effectLst/>
                    <a:latin typeface="Cambria Math" panose="02040503050406030204" pitchFamily="18" charset="0"/>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𝑟)</a:t>
                </a:r>
                <a:r>
                  <a:rPr lang="en-US" altLang="zh-CN" sz="1800" dirty="0">
                    <a:effectLst/>
                    <a:latin typeface="Times New Roman" panose="02020603050405020304" pitchFamily="18" charset="0"/>
                    <a:ea typeface="宋体" panose="02010600030101010101" pitchFamily="2" charset="-122"/>
                  </a:rPr>
                  <a:t>&gt;0.5</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表示具有非常高的一致性，</a:t>
                </a:r>
                <a:r>
                  <a:rPr lang="en-US" altLang="zh-CN" sz="1800" dirty="0">
                    <a:effectLst/>
                    <a:latin typeface="Times New Roman" panose="02020603050405020304" pitchFamily="18" charset="0"/>
                    <a:ea typeface="宋体" panose="02010600030101010101" pitchFamily="2" charset="-122"/>
                  </a:rPr>
                  <a:t>0.5&gt;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𝐴𝑅</a:t>
                </a:r>
                <a:r>
                  <a:rPr lang="zh-CN" altLang="zh-CN" i="0">
                    <a:effectLst/>
                    <a:latin typeface="Cambria Math" panose="02040503050406030204" pitchFamily="18" charset="0"/>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𝑟)</a:t>
                </a:r>
                <a:r>
                  <a:rPr lang="en-US" altLang="zh-CN" sz="1800" dirty="0">
                    <a:effectLst/>
                    <a:latin typeface="Times New Roman" panose="02020603050405020304" pitchFamily="18" charset="0"/>
                    <a:ea typeface="宋体" panose="02010600030101010101" pitchFamily="2" charset="-122"/>
                  </a:rPr>
                  <a:t>&gt;0.3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具有较高的一致性，</a:t>
                </a:r>
                <a:r>
                  <a:rPr lang="en-US" altLang="zh-CN" sz="1800" dirty="0">
                    <a:effectLst/>
                    <a:latin typeface="Times New Roman" panose="02020603050405020304" pitchFamily="18" charset="0"/>
                    <a:ea typeface="宋体" panose="02010600030101010101" pitchFamily="2" charset="-122"/>
                  </a:rPr>
                  <a:t>0.3&gt;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𝐴𝑅</a:t>
                </a:r>
                <a:r>
                  <a:rPr lang="zh-CN" altLang="zh-CN" i="0">
                    <a:effectLst/>
                    <a:latin typeface="Cambria Math" panose="02040503050406030204" pitchFamily="18" charset="0"/>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𝑟)</a:t>
                </a:r>
                <a:r>
                  <a:rPr lang="en-US" altLang="zh-CN" sz="1800" dirty="0">
                    <a:effectLst/>
                    <a:latin typeface="Times New Roman" panose="02020603050405020304" pitchFamily="18" charset="0"/>
                    <a:ea typeface="宋体" panose="02010600030101010101" pitchFamily="2" charset="-122"/>
                  </a:rPr>
                  <a:t>&gt;0.1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具有一致性。一致率越高，代表更多的参与者提出了相同或高度相似的手势提议</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dirty="0">
                    <a:latin typeface="宋体" panose="02010600030101010101" pitchFamily="2" charset="-122"/>
                    <a:ea typeface="宋体" panose="02010600030101010101" pitchFamily="2" charset="-122"/>
                  </a:rPr>
                  <a:t>本研究基于以</a:t>
                </a:r>
                <a:r>
                  <a:rPr lang="zh-CN" altLang="en-US" b="1" dirty="0">
                    <a:latin typeface="宋体" panose="02010600030101010101" pitchFamily="2" charset="-122"/>
                    <a:ea typeface="宋体" panose="02010600030101010101" pitchFamily="2" charset="-122"/>
                  </a:rPr>
                  <a:t>用户参与</a:t>
                </a:r>
                <a:r>
                  <a:rPr lang="zh-CN" altLang="en-US" dirty="0">
                    <a:latin typeface="宋体" panose="02010600030101010101" pitchFamily="2" charset="-122"/>
                    <a:ea typeface="宋体" panose="02010600030101010101" pitchFamily="2" charset="-122"/>
                  </a:rPr>
                  <a:t>的手势设计实验，实验过程中使用</a:t>
                </a:r>
                <a:r>
                  <a:rPr lang="zh-CN" altLang="en-US" b="1" dirty="0">
                    <a:latin typeface="宋体" panose="02010600030101010101" pitchFamily="2" charset="-122"/>
                    <a:ea typeface="宋体" panose="02010600030101010101" pitchFamily="2" charset="-122"/>
                  </a:rPr>
                  <a:t>出声思维法</a:t>
                </a:r>
                <a:r>
                  <a:rPr lang="zh-CN" altLang="en-US" dirty="0">
                    <a:latin typeface="宋体" panose="02010600030101010101" pitchFamily="2" charset="-122"/>
                    <a:ea typeface="宋体" panose="02010600030101010101" pitchFamily="2" charset="-122"/>
                  </a:rPr>
                  <a:t>来获取用户的设计思考，设计完手势后</a:t>
                </a:r>
                <a:r>
                  <a:rPr lang="zh-CN" altLang="en-US" b="1" dirty="0">
                    <a:latin typeface="宋体" panose="02010600030101010101" pitchFamily="2" charset="-122"/>
                    <a:ea typeface="宋体" panose="02010600030101010101" pitchFamily="2" charset="-122"/>
                  </a:rPr>
                  <a:t>填写易用性、直观性量表</a:t>
                </a:r>
                <a:r>
                  <a:rPr lang="zh-CN" altLang="en-US" dirty="0">
                    <a:latin typeface="宋体" panose="02010600030101010101" pitchFamily="2" charset="-122"/>
                    <a:ea typeface="宋体" panose="02010600030101010101" pitchFamily="2" charset="-122"/>
                  </a:rPr>
                  <a:t>，结合</a:t>
                </a:r>
                <a:r>
                  <a:rPr lang="zh-CN" altLang="en-US" b="1" dirty="0">
                    <a:latin typeface="宋体" panose="02010600030101010101" pitchFamily="2" charset="-122"/>
                    <a:ea typeface="宋体" panose="02010600030101010101" pitchFamily="2" charset="-122"/>
                  </a:rPr>
                  <a:t>一致性系数</a:t>
                </a:r>
                <a:r>
                  <a:rPr lang="zh-CN" altLang="en-US" dirty="0">
                    <a:latin typeface="宋体" panose="02010600030101010101" pitchFamily="2" charset="-122"/>
                    <a:ea typeface="宋体" panose="02010600030101010101" pitchFamily="2" charset="-122"/>
                  </a:rPr>
                  <a:t>，建立手势集合。</a:t>
                </a:r>
                <a:endParaRPr lang="en-US" altLang="zh-CN" dirty="0">
                  <a:latin typeface="宋体" panose="02010600030101010101" pitchFamily="2" charset="-122"/>
                  <a:ea typeface="宋体" panose="02010600030101010101" pitchFamily="2" charset="-122"/>
                </a:endParaRPr>
              </a:p>
              <a:p>
                <a:pPr>
                  <a:lnSpc>
                    <a:spcPct val="150000"/>
                  </a:lnSpc>
                </a:pPr>
                <a:endParaRPr lang="en-US" altLang="zh-CN" dirty="0">
                  <a:latin typeface="宋体" panose="02010600030101010101" pitchFamily="2" charset="-122"/>
                  <a:ea typeface="宋体" panose="02010600030101010101" pitchFamily="2" charset="-122"/>
                </a:endParaRPr>
              </a:p>
              <a:p>
                <a:pPr>
                  <a:lnSpc>
                    <a:spcPct val="150000"/>
                  </a:lnSpc>
                </a:pPr>
                <a:r>
                  <a:rPr lang="zh-CN" altLang="en-US" dirty="0">
                    <a:latin typeface="宋体" panose="02010600030101010101" pitchFamily="2" charset="-122"/>
                    <a:ea typeface="宋体" panose="02010600030101010101" pitchFamily="2" charset="-122"/>
                  </a:rPr>
                  <a:t>在手势设计中，</a:t>
                </a:r>
                <a:r>
                  <a:rPr lang="zh-CN" altLang="zh-CN" dirty="0">
                    <a:latin typeface="宋体" panose="02010600030101010101" pitchFamily="2" charset="-122"/>
                    <a:ea typeface="宋体" panose="02010600030101010101" pitchFamily="2" charset="-122"/>
                  </a:rPr>
                  <a:t>一致率越高，代表更多的参与者提出了相同或高度相似的手势提议，参与者对于执行某个功能的手势理解存在更高的一致性。</a:t>
                </a:r>
                <a:endParaRPr lang="zh-CN" altLang="en-US" dirty="0">
                  <a:latin typeface="宋体" panose="02010600030101010101" pitchFamily="2" charset="-122"/>
                  <a:ea typeface="宋体" panose="02010600030101010101" pitchFamily="2" charset="-122"/>
                </a:endParaRPr>
              </a:p>
              <a:p>
                <a:endParaRPr lang="en-US" altLang="zh-CN" dirty="0"/>
              </a:p>
            </p:txBody>
          </p:sp>
        </mc:Fallback>
      </mc:AlternateContent>
      <p:sp>
        <p:nvSpPr>
          <p:cNvPr id="4" name="灯片编号占位符 3">
            <a:extLst>
              <a:ext uri="{FF2B5EF4-FFF2-40B4-BE49-F238E27FC236}">
                <a16:creationId xmlns:a16="http://schemas.microsoft.com/office/drawing/2014/main" id="{9C85ABB5-DC50-DA3E-B082-4F1CC53D7DAC}"/>
              </a:ext>
            </a:extLst>
          </p:cNvPr>
          <p:cNvSpPr>
            <a:spLocks noGrp="1"/>
          </p:cNvSpPr>
          <p:nvPr>
            <p:ph type="sldNum" sz="quarter" idx="5"/>
          </p:nvPr>
        </p:nvSpPr>
        <p:spPr/>
        <p:txBody>
          <a:bodyPr/>
          <a:lstStyle/>
          <a:p>
            <a:fld id="{41464DB0-CCE3-4363-801A-A01AADC6398D}" type="slidenum">
              <a:rPr lang="zh-CN" altLang="en-US" smtClean="0"/>
              <a:pPr/>
              <a:t>14</a:t>
            </a:fld>
            <a:endParaRPr lang="zh-CN" altLang="en-US"/>
          </a:p>
        </p:txBody>
      </p:sp>
    </p:spTree>
    <p:extLst>
      <p:ext uri="{BB962C8B-B14F-4D97-AF65-F5344CB8AC3E}">
        <p14:creationId xmlns:p14="http://schemas.microsoft.com/office/powerpoint/2010/main" val="2183263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207CB-87C5-6124-C895-0269BC99F01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FB61DE-9E7F-73FA-6033-00E2C503A51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9AD895-8C70-62AA-6CDA-43165B27DD7E}"/>
              </a:ext>
            </a:extLst>
          </p:cNvPr>
          <p:cNvSpPr>
            <a:spLocks noGrp="1"/>
          </p:cNvSpPr>
          <p:nvPr>
            <p:ph type="body" idx="1"/>
          </p:nvPr>
        </p:nvSpPr>
        <p:spPr/>
        <p:txBody>
          <a:bodyPr/>
          <a:lstStyle/>
          <a:p>
            <a:r>
              <a:rPr lang="zh-CN" altLang="zh-CN" sz="1200" dirty="0">
                <a:effectLst/>
                <a:latin typeface="宋体" panose="02010600030101010101" pitchFamily="2" charset="-122"/>
                <a:ea typeface="宋体" panose="02010600030101010101" pitchFamily="2" charset="-122"/>
                <a:cs typeface="Times New Roman" panose="02020603050405020304" pitchFamily="18" charset="0"/>
              </a:rPr>
              <a:t>用户在光标左右平移功能上，则出现了不同的结果，有四名用户选择了手掌偏航转动作控制光标左右平移，有一名用户说</a:t>
            </a:r>
            <a:r>
              <a:rPr lang="en-US" altLang="zh-CN" sz="1200" dirty="0">
                <a:effectLst/>
                <a:latin typeface="宋体" panose="02010600030101010101" pitchFamily="2" charset="-122"/>
                <a:ea typeface="宋体" panose="02010600030101010101" pitchFamily="2" charset="-122"/>
              </a:rPr>
              <a:t>“</a:t>
            </a:r>
            <a:r>
              <a:rPr lang="zh-CN" altLang="zh-CN" sz="1200" dirty="0">
                <a:effectLst/>
                <a:latin typeface="宋体" panose="02010600030101010101" pitchFamily="2" charset="-122"/>
                <a:ea typeface="宋体" panose="02010600030101010101" pitchFamily="2" charset="-122"/>
                <a:cs typeface="Times New Roman" panose="02020603050405020304" pitchFamily="18" charset="0"/>
              </a:rPr>
              <a:t>我的手偏航转动的时候，活动范围有点小，不像手俯仰转动那样大范围</a:t>
            </a:r>
            <a:r>
              <a:rPr lang="en-US" altLang="zh-CN" sz="1200" dirty="0">
                <a:effectLst/>
                <a:latin typeface="宋体" panose="02010600030101010101" pitchFamily="2" charset="-122"/>
                <a:ea typeface="宋体" panose="02010600030101010101" pitchFamily="2" charset="-122"/>
              </a:rPr>
              <a:t>”</a:t>
            </a:r>
            <a:r>
              <a:rPr lang="zh-CN" altLang="zh-CN" sz="1200" dirty="0">
                <a:effectLst/>
                <a:latin typeface="宋体" panose="02010600030101010101" pitchFamily="2" charset="-122"/>
                <a:ea typeface="宋体" panose="02010600030101010101" pitchFamily="2" charset="-122"/>
                <a:cs typeface="Times New Roman" panose="02020603050405020304" pitchFamily="18" charset="0"/>
              </a:rPr>
              <a:t>，于是放弃了使用手掌偏航作为左右平移的光标控制，选择了使用手掌翻滚转动作为光标左右控制。</a:t>
            </a:r>
            <a:endParaRPr lang="en-US" altLang="zh-CN" sz="1200" dirty="0">
              <a:effectLst/>
              <a:latin typeface="宋体" panose="02010600030101010101" pitchFamily="2" charset="-122"/>
              <a:ea typeface="宋体" panose="02010600030101010101" pitchFamily="2" charset="-122"/>
              <a:cs typeface="Times New Roman" panose="02020603050405020304" pitchFamily="18" charset="0"/>
            </a:endParaRPr>
          </a:p>
          <a:p>
            <a:r>
              <a:rPr lang="en-US" altLang="zh-CN" dirty="0">
                <a:latin typeface="宋体" panose="02010600030101010101" pitchFamily="2" charset="-122"/>
                <a:ea typeface="宋体" panose="02010600030101010101" pitchFamily="2" charset="-122"/>
                <a:cs typeface="Times New Roman" panose="02020603050405020304" pitchFamily="18" charset="0"/>
              </a:rPr>
              <a:t> </a:t>
            </a:r>
            <a:r>
              <a:rPr lang="zh-CN" altLang="zh-CN" dirty="0">
                <a:latin typeface="宋体" panose="02010600030101010101" pitchFamily="2" charset="-122"/>
                <a:ea typeface="宋体" panose="02010600030101010101" pitchFamily="2" charset="-122"/>
                <a:cs typeface="Times New Roman" panose="02020603050405020304" pitchFamily="18" charset="0"/>
              </a:rPr>
              <a:t>抓取手势在易用性上得分较低，分析用户的想法得出，用户认为执行抓取手势之后，还要控制抓取的物体移动，所以认为该功能较难执行。</a:t>
            </a:r>
            <a:endParaRPr lang="en-US" altLang="zh-CN" dirty="0"/>
          </a:p>
        </p:txBody>
      </p:sp>
      <p:sp>
        <p:nvSpPr>
          <p:cNvPr id="4" name="灯片编号占位符 3">
            <a:extLst>
              <a:ext uri="{FF2B5EF4-FFF2-40B4-BE49-F238E27FC236}">
                <a16:creationId xmlns:a16="http://schemas.microsoft.com/office/drawing/2014/main" id="{477F8B4B-755C-AC5A-95BD-BF97E8FAD584}"/>
              </a:ext>
            </a:extLst>
          </p:cNvPr>
          <p:cNvSpPr>
            <a:spLocks noGrp="1"/>
          </p:cNvSpPr>
          <p:nvPr>
            <p:ph type="sldNum" sz="quarter" idx="5"/>
          </p:nvPr>
        </p:nvSpPr>
        <p:spPr/>
        <p:txBody>
          <a:bodyPr/>
          <a:lstStyle/>
          <a:p>
            <a:fld id="{41464DB0-CCE3-4363-801A-A01AADC6398D}" type="slidenum">
              <a:rPr lang="zh-CN" altLang="en-US" smtClean="0"/>
              <a:pPr/>
              <a:t>15</a:t>
            </a:fld>
            <a:endParaRPr lang="zh-CN" altLang="en-US"/>
          </a:p>
        </p:txBody>
      </p:sp>
    </p:spTree>
    <p:extLst>
      <p:ext uri="{BB962C8B-B14F-4D97-AF65-F5344CB8AC3E}">
        <p14:creationId xmlns:p14="http://schemas.microsoft.com/office/powerpoint/2010/main" val="2418570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6B6D7-EC7C-9448-BFC5-AD4766D235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7125CA-7D42-ED3E-6D72-A8127C0C5B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83F589F-6F2B-B19B-FABA-2B12D04E7CF6}"/>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A098DA81-C159-ABAF-E5D8-7D2A046A9426}"/>
              </a:ext>
            </a:extLst>
          </p:cNvPr>
          <p:cNvSpPr>
            <a:spLocks noGrp="1"/>
          </p:cNvSpPr>
          <p:nvPr>
            <p:ph type="sldNum" sz="quarter" idx="5"/>
          </p:nvPr>
        </p:nvSpPr>
        <p:spPr/>
        <p:txBody>
          <a:bodyPr/>
          <a:lstStyle/>
          <a:p>
            <a:fld id="{41464DB0-CCE3-4363-801A-A01AADC6398D}" type="slidenum">
              <a:rPr lang="zh-CN" altLang="en-US" smtClean="0"/>
              <a:pPr/>
              <a:t>16</a:t>
            </a:fld>
            <a:endParaRPr lang="zh-CN" altLang="en-US"/>
          </a:p>
        </p:txBody>
      </p:sp>
    </p:spTree>
    <p:extLst>
      <p:ext uri="{BB962C8B-B14F-4D97-AF65-F5344CB8AC3E}">
        <p14:creationId xmlns:p14="http://schemas.microsoft.com/office/powerpoint/2010/main" val="3258518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B1FF0-1FB7-C5C8-891B-2C52E495549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5FB2F6-09AD-3BB0-E3B0-E5DC0FA465C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41642699-8139-1D9C-8202-472667730B34}"/>
                  </a:ext>
                </a:extLst>
              </p:cNvPr>
              <p:cNvSpPr>
                <a:spLocks noGrp="1"/>
              </p:cNvSpPr>
              <p:nvPr>
                <p:ph type="body" idx="1"/>
              </p:nvPr>
            </p:nvSpPr>
            <p:spPr/>
            <p:txBody>
              <a:bodyPr/>
              <a:lstStyle/>
              <a:p>
                <a:r>
                  <a:rPr lang="en-US" altLang="zh-CN" sz="1200" dirty="0">
                    <a:effectLst/>
                    <a:latin typeface="宋体" panose="02010600030101010101" pitchFamily="2" charset="-122"/>
                    <a:ea typeface="宋体" panose="02010600030101010101" pitchFamily="2" charset="-122"/>
                    <a:cs typeface="Times New Roman" panose="02020603050405020304" pitchFamily="18" charset="0"/>
                  </a:rPr>
                  <a:t> </a:t>
                </a:r>
                <a14:m>
                  <m:oMath xmlns:m="http://schemas.openxmlformats.org/officeDocument/2006/math">
                    <m:r>
                      <a:rPr lang="en-US" altLang="zh-CN" sz="1200"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200" b="1" i="1">
                        <a:effectLst/>
                        <a:latin typeface="Cambria Math" panose="02040503050406030204" pitchFamily="18" charset="0"/>
                        <a:ea typeface="宋体" panose="02010600030101010101" pitchFamily="2" charset="-122"/>
                        <a:cs typeface="Times New Roman" panose="02020603050405020304" pitchFamily="18" charset="0"/>
                      </a:rPr>
                      <m:t>𝒄</m:t>
                    </m:r>
                  </m:oMath>
                </a14:m>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表示光标移动位置变化量，</a:t>
                </a:r>
                <a14:m>
                  <m:oMath xmlns:m="http://schemas.openxmlformats.org/officeDocument/2006/math">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表示映射系数，对应于手掌转动幅度与光标移动位置映射系数，</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14:m>
                  <m:oMath xmlns:m="http://schemas.openxmlformats.org/officeDocument/2006/math">
                    <m:r>
                      <a:rPr lang="en-US" altLang="zh-CN" sz="12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200" b="1" i="1" smtClean="0">
                        <a:effectLst/>
                        <a:latin typeface="Cambria Math" panose="02040503050406030204" pitchFamily="18" charset="0"/>
                        <a:ea typeface="宋体" panose="02010600030101010101" pitchFamily="2" charset="-122"/>
                        <a:cs typeface="Times New Roman" panose="02020603050405020304" pitchFamily="18" charset="0"/>
                      </a:rPr>
                      <m:t>𝒙</m:t>
                    </m:r>
                  </m:oMath>
                </a14:m>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表示掌骨相对于掌心移动距离变化量，</a:t>
                </a:r>
                <a14:m>
                  <m:oMath xmlns:m="http://schemas.openxmlformats.org/officeDocument/2006/math">
                    <m:r>
                      <m:rPr>
                        <m:sty m:val="p"/>
                      </m:rPr>
                      <a:rPr lang="en-US" altLang="zh-CN" sz="1200">
                        <a:effectLst/>
                        <a:latin typeface="Cambria Math" panose="02040503050406030204" pitchFamily="18" charset="0"/>
                        <a:ea typeface="宋体" panose="02010600030101010101" pitchFamily="2" charset="-122"/>
                        <a:cs typeface="Times New Roman" panose="02020603050405020304" pitchFamily="18" charset="0"/>
                      </a:rPr>
                      <m:t>d</m:t>
                    </m:r>
                  </m:oMath>
                </a14:m>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表示在单位时间内手指移动的距离临界值。</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200" b="1" dirty="0">
                    <a:effectLst/>
                    <a:latin typeface="Times New Roman" panose="02020603050405020304" pitchFamily="18" charset="0"/>
                    <a:ea typeface="宋体" panose="02010600030101010101" pitchFamily="2" charset="-122"/>
                    <a:cs typeface="Times New Roman" panose="02020603050405020304" pitchFamily="18" charset="0"/>
                  </a:rPr>
                  <a:t>该坐标映射方法满足用户通过控制转动</a:t>
                </a:r>
                <a:r>
                  <a:rPr lang="zh-CN" altLang="en-US" sz="1200" b="1" dirty="0">
                    <a:effectLst/>
                    <a:latin typeface="Times New Roman" panose="02020603050405020304" pitchFamily="18" charset="0"/>
                    <a:ea typeface="宋体" panose="02010600030101010101" pitchFamily="2" charset="-122"/>
                    <a:cs typeface="Times New Roman" panose="02020603050405020304" pitchFamily="18" charset="0"/>
                  </a:rPr>
                  <a:t>速度</a:t>
                </a:r>
                <a:r>
                  <a:rPr lang="zh-CN" altLang="zh-CN" sz="1200" b="1" dirty="0">
                    <a:effectLst/>
                    <a:latin typeface="Times New Roman" panose="02020603050405020304" pitchFamily="18" charset="0"/>
                    <a:ea typeface="宋体" panose="02010600030101010101" pitchFamily="2" charset="-122"/>
                    <a:cs typeface="Times New Roman" panose="02020603050405020304" pitchFamily="18" charset="0"/>
                  </a:rPr>
                  <a:t>来进行长短距离的光标移动，</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实现了手部交互空间与平面空间的光标映射。</a:t>
                </a:r>
                <a:endParaRPr lang="en-US" altLang="zh-CN" dirty="0"/>
              </a:p>
            </p:txBody>
          </p:sp>
        </mc:Choice>
        <mc:Fallback xmlns="">
          <p:sp>
            <p:nvSpPr>
              <p:cNvPr id="3" name="备注占位符 2">
                <a:extLst>
                  <a:ext uri="{FF2B5EF4-FFF2-40B4-BE49-F238E27FC236}">
                    <a16:creationId xmlns:a16="http://schemas.microsoft.com/office/drawing/2014/main" id="{41642699-8139-1D9C-8202-472667730B34}"/>
                  </a:ext>
                </a:extLst>
              </p:cNvPr>
              <p:cNvSpPr>
                <a:spLocks noGrp="1"/>
              </p:cNvSpPr>
              <p:nvPr>
                <p:ph type="body" idx="1"/>
              </p:nvPr>
            </p:nvSpPr>
            <p:spPr/>
            <p:txBody>
              <a:bodyPr/>
              <a:lstStyle/>
              <a:p>
                <a:r>
                  <a:rPr lang="en-US" altLang="zh-CN" sz="12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200" b="1" i="0">
                    <a:effectLst/>
                    <a:latin typeface="Cambria Math" panose="02040503050406030204" pitchFamily="18" charset="0"/>
                    <a:ea typeface="宋体" panose="02010600030101010101" pitchFamily="2" charset="-122"/>
                    <a:cs typeface="Times New Roman" panose="02020603050405020304" pitchFamily="18" charset="0"/>
                  </a:rPr>
                  <a:t>𝒄</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表示光标移动位置变化量，</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𝑎</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表示映射系数，对应于手掌转动幅度与光标移动位置映射系数，</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200" b="1" i="0">
                    <a:effectLst/>
                    <a:latin typeface="Cambria Math" panose="02040503050406030204" pitchFamily="18" charset="0"/>
                    <a:ea typeface="宋体" panose="02010600030101010101" pitchFamily="2" charset="-122"/>
                    <a:cs typeface="Times New Roman" panose="02020603050405020304" pitchFamily="18" charset="0"/>
                  </a:rPr>
                  <a:t>𝒙</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表示掌骨相对于掌心移动距离变化量，</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d</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表示在单位时间内手指移动的距离临界值。</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200" b="1" dirty="0">
                    <a:effectLst/>
                    <a:latin typeface="Times New Roman" panose="02020603050405020304" pitchFamily="18" charset="0"/>
                    <a:ea typeface="宋体" panose="02010600030101010101" pitchFamily="2" charset="-122"/>
                    <a:cs typeface="Times New Roman" panose="02020603050405020304" pitchFamily="18" charset="0"/>
                  </a:rPr>
                  <a:t>该坐标映射方法满足用户通过控制转动</a:t>
                </a:r>
                <a:r>
                  <a:rPr lang="zh-CN" altLang="en-US" sz="1200" b="1" dirty="0">
                    <a:effectLst/>
                    <a:latin typeface="Times New Roman" panose="02020603050405020304" pitchFamily="18" charset="0"/>
                    <a:ea typeface="宋体" panose="02010600030101010101" pitchFamily="2" charset="-122"/>
                    <a:cs typeface="Times New Roman" panose="02020603050405020304" pitchFamily="18" charset="0"/>
                  </a:rPr>
                  <a:t>速度</a:t>
                </a:r>
                <a:r>
                  <a:rPr lang="zh-CN" altLang="zh-CN" sz="1200" b="1" dirty="0">
                    <a:effectLst/>
                    <a:latin typeface="Times New Roman" panose="02020603050405020304" pitchFamily="18" charset="0"/>
                    <a:ea typeface="宋体" panose="02010600030101010101" pitchFamily="2" charset="-122"/>
                    <a:cs typeface="Times New Roman" panose="02020603050405020304" pitchFamily="18" charset="0"/>
                  </a:rPr>
                  <a:t>来进行长短距离的光标移动，</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实现了手部交互空间与平面空间的光标映射。</a:t>
                </a:r>
                <a:endParaRPr lang="en-US" altLang="zh-CN" dirty="0"/>
              </a:p>
            </p:txBody>
          </p:sp>
        </mc:Fallback>
      </mc:AlternateContent>
      <p:sp>
        <p:nvSpPr>
          <p:cNvPr id="4" name="灯片编号占位符 3">
            <a:extLst>
              <a:ext uri="{FF2B5EF4-FFF2-40B4-BE49-F238E27FC236}">
                <a16:creationId xmlns:a16="http://schemas.microsoft.com/office/drawing/2014/main" id="{1FA41F4A-B815-0628-9627-10CD5BA335A0}"/>
              </a:ext>
            </a:extLst>
          </p:cNvPr>
          <p:cNvSpPr>
            <a:spLocks noGrp="1"/>
          </p:cNvSpPr>
          <p:nvPr>
            <p:ph type="sldNum" sz="quarter" idx="5"/>
          </p:nvPr>
        </p:nvSpPr>
        <p:spPr/>
        <p:txBody>
          <a:bodyPr/>
          <a:lstStyle/>
          <a:p>
            <a:fld id="{41464DB0-CCE3-4363-801A-A01AADC6398D}" type="slidenum">
              <a:rPr lang="zh-CN" altLang="en-US" smtClean="0"/>
              <a:pPr/>
              <a:t>17</a:t>
            </a:fld>
            <a:endParaRPr lang="zh-CN" altLang="en-US"/>
          </a:p>
        </p:txBody>
      </p:sp>
    </p:spTree>
    <p:extLst>
      <p:ext uri="{BB962C8B-B14F-4D97-AF65-F5344CB8AC3E}">
        <p14:creationId xmlns:p14="http://schemas.microsoft.com/office/powerpoint/2010/main" val="3230723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7B53A-41B2-D803-D1A3-C09A7C3C4F9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6B825F-AA47-6480-9411-88609439621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D0C0818-5D94-13C1-7132-8E4A34AB4176}"/>
              </a:ext>
            </a:extLst>
          </p:cNvPr>
          <p:cNvSpPr>
            <a:spLocks noGrp="1"/>
          </p:cNvSpPr>
          <p:nvPr>
            <p:ph type="body" idx="1"/>
          </p:nvPr>
        </p:nvSpPr>
        <p:spPr/>
        <p:txBody>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 构建</a:t>
            </a:r>
            <a:r>
              <a:rPr lang="zh-CN" altLang="en-US" b="1" dirty="0">
                <a:latin typeface="宋体" panose="02010600030101010101" pitchFamily="2" charset="-122"/>
                <a:ea typeface="宋体" panose="02010600030101010101" pitchFamily="2" charset="-122"/>
                <a:cs typeface="Times New Roman" panose="02020603050405020304" pitchFamily="18" charset="0"/>
              </a:rPr>
              <a:t>树状手势识别模型</a:t>
            </a:r>
            <a:r>
              <a:rPr lang="zh-CN" altLang="en-US" dirty="0">
                <a:latin typeface="宋体" panose="02010600030101010101" pitchFamily="2" charset="-122"/>
                <a:ea typeface="宋体" panose="02010600030101010101" pitchFamily="2" charset="-122"/>
                <a:cs typeface="Times New Roman" panose="02020603050405020304" pitchFamily="18" charset="0"/>
              </a:rPr>
              <a:t>，</a:t>
            </a:r>
            <a:r>
              <a:rPr lang="zh-CN" altLang="zh-CN" sz="1200" dirty="0">
                <a:effectLst/>
                <a:latin typeface="宋体" panose="02010600030101010101" pitchFamily="2" charset="-122"/>
                <a:ea typeface="宋体" panose="02010600030101010101" pitchFamily="2" charset="-122"/>
                <a:cs typeface="Times New Roman" panose="02020603050405020304" pitchFamily="18" charset="0"/>
              </a:rPr>
              <a:t>通过判断食指是否弯曲，则将手势集合划分为平移、缩放一类，点选、抓取、旋转一类。再通过判断中指是否弯曲，可以区分出平移和缩放、点选手势，由于抓取和旋转都用到了五根手指，因此需要判断关节数目来进行区分，在本</a:t>
            </a:r>
            <a:r>
              <a:rPr lang="zh-CN" altLang="en-US" dirty="0">
                <a:latin typeface="宋体" panose="02010600030101010101" pitchFamily="2" charset="-122"/>
                <a:ea typeface="宋体" panose="02010600030101010101" pitchFamily="2" charset="-122"/>
                <a:cs typeface="Times New Roman" panose="02020603050405020304" pitchFamily="18" charset="0"/>
              </a:rPr>
              <a:t>识别模型</a:t>
            </a:r>
            <a:r>
              <a:rPr lang="zh-CN" altLang="zh-CN" sz="1200" dirty="0">
                <a:effectLst/>
                <a:latin typeface="宋体" panose="02010600030101010101" pitchFamily="2" charset="-122"/>
                <a:ea typeface="宋体" panose="02010600030101010101" pitchFamily="2" charset="-122"/>
                <a:cs typeface="Times New Roman" panose="02020603050405020304" pitchFamily="18" charset="0"/>
              </a:rPr>
              <a:t>中选择了拇指进行判断，因为旋转手势对拇指只有一个关节弯曲，更容易进行分辨。</a:t>
            </a:r>
            <a:endParaRPr lang="en-US" altLang="zh-CN" dirty="0"/>
          </a:p>
        </p:txBody>
      </p:sp>
      <p:sp>
        <p:nvSpPr>
          <p:cNvPr id="4" name="灯片编号占位符 3">
            <a:extLst>
              <a:ext uri="{FF2B5EF4-FFF2-40B4-BE49-F238E27FC236}">
                <a16:creationId xmlns:a16="http://schemas.microsoft.com/office/drawing/2014/main" id="{E55C1BCC-E0C4-91A4-3286-EAD95BF62458}"/>
              </a:ext>
            </a:extLst>
          </p:cNvPr>
          <p:cNvSpPr>
            <a:spLocks noGrp="1"/>
          </p:cNvSpPr>
          <p:nvPr>
            <p:ph type="sldNum" sz="quarter" idx="5"/>
          </p:nvPr>
        </p:nvSpPr>
        <p:spPr/>
        <p:txBody>
          <a:bodyPr/>
          <a:lstStyle/>
          <a:p>
            <a:fld id="{41464DB0-CCE3-4363-801A-A01AADC6398D}" type="slidenum">
              <a:rPr lang="zh-CN" altLang="en-US" smtClean="0"/>
              <a:pPr/>
              <a:t>18</a:t>
            </a:fld>
            <a:endParaRPr lang="zh-CN" altLang="en-US"/>
          </a:p>
        </p:txBody>
      </p:sp>
    </p:spTree>
    <p:extLst>
      <p:ext uri="{BB962C8B-B14F-4D97-AF65-F5344CB8AC3E}">
        <p14:creationId xmlns:p14="http://schemas.microsoft.com/office/powerpoint/2010/main" val="1221743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B6E3F-7815-4D5F-9138-8925EF911C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57D95C-EF0E-DD2F-8FF9-08E71DE9982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5D116A-B8A5-ABEC-FCDA-85C1EC60A5F4}"/>
              </a:ext>
            </a:extLst>
          </p:cNvPr>
          <p:cNvSpPr>
            <a:spLocks noGrp="1"/>
          </p:cNvSpPr>
          <p:nvPr>
            <p:ph type="body" idx="1"/>
          </p:nvPr>
        </p:nvSpPr>
        <p:spPr/>
        <p:txBody>
          <a:bodyPr/>
          <a:lstStyle/>
          <a:p>
            <a:r>
              <a:rPr lang="zh-CN" altLang="en-US" sz="1200" dirty="0">
                <a:solidFill>
                  <a:srgbClr val="000000"/>
                </a:solidFill>
                <a:effectLst/>
                <a:latin typeface="宋体" panose="02010600030101010101" pitchFamily="2" charset="-122"/>
                <a:ea typeface="宋体" panose="02010600030101010101" pitchFamily="2" charset="-122"/>
              </a:rPr>
              <a:t> 现阶段，研究中主要有两种主要的震颤分类，第一种是按照观察到震颤时身体部位的活动状态进行区分，第二种是基于潜在疾病或条件的病因对震颤进行区分。本研究面向健康人群，采用第一种分类方式，对震颤的分类为当相关肌肉没有被激活，身体部位</a:t>
            </a:r>
            <a:r>
              <a:rPr lang="zh-CN" altLang="en-US" sz="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得到充分支撑以抵抗重力时发生</a:t>
            </a: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静息</a:t>
            </a:r>
            <a:r>
              <a:rPr lang="zh-CN" altLang="en-US" sz="12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性震颤</a:t>
            </a: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RT, Rest Tremor</a:t>
            </a: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；当相关肌肉被激活时发生的动作性震颤，包括</a:t>
            </a:r>
            <a:r>
              <a:rPr lang="zh-CN" altLang="en-US" sz="12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姿势性震颤</a:t>
            </a: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PAT, Postural Action Tremor</a:t>
            </a: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2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、意图性震颤</a:t>
            </a: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Intent Action Tremor</a:t>
            </a: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、混合性震颤</a:t>
            </a:r>
            <a:r>
              <a:rPr lang="zh-CN" altLang="en-US" sz="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等类型。</a:t>
            </a:r>
            <a:endParaRPr lang="en-US" altLang="zh-CN" dirty="0"/>
          </a:p>
        </p:txBody>
      </p:sp>
      <p:sp>
        <p:nvSpPr>
          <p:cNvPr id="4" name="灯片编号占位符 3">
            <a:extLst>
              <a:ext uri="{FF2B5EF4-FFF2-40B4-BE49-F238E27FC236}">
                <a16:creationId xmlns:a16="http://schemas.microsoft.com/office/drawing/2014/main" id="{56AD03B9-F924-63C1-3167-C9C745624C2F}"/>
              </a:ext>
            </a:extLst>
          </p:cNvPr>
          <p:cNvSpPr>
            <a:spLocks noGrp="1"/>
          </p:cNvSpPr>
          <p:nvPr>
            <p:ph type="sldNum" sz="quarter" idx="5"/>
          </p:nvPr>
        </p:nvSpPr>
        <p:spPr/>
        <p:txBody>
          <a:bodyPr/>
          <a:lstStyle/>
          <a:p>
            <a:fld id="{41464DB0-CCE3-4363-801A-A01AADC6398D}" type="slidenum">
              <a:rPr lang="zh-CN" altLang="en-US" smtClean="0"/>
              <a:pPr/>
              <a:t>19</a:t>
            </a:fld>
            <a:endParaRPr lang="zh-CN" altLang="en-US"/>
          </a:p>
        </p:txBody>
      </p:sp>
    </p:spTree>
    <p:extLst>
      <p:ext uri="{BB962C8B-B14F-4D97-AF65-F5344CB8AC3E}">
        <p14:creationId xmlns:p14="http://schemas.microsoft.com/office/powerpoint/2010/main" val="646395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300A1-F0B1-1611-FE91-F0D00080E4D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D15979-69A2-35FC-14EF-B97E7F9D1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01D535-B795-827F-565C-09AD50B08317}"/>
              </a:ext>
            </a:extLst>
          </p:cNvPr>
          <p:cNvSpPr>
            <a:spLocks noGrp="1"/>
          </p:cNvSpPr>
          <p:nvPr>
            <p:ph type="body" idx="1"/>
          </p:nvPr>
        </p:nvSpPr>
        <p:spPr/>
        <p:txBody>
          <a:bodyPr/>
          <a:lstStyle/>
          <a:p>
            <a:pPr>
              <a:lnSpc>
                <a:spcPct val="150000"/>
              </a:lnSpc>
            </a:pPr>
            <a:r>
              <a:rPr lang="zh-CN" altLang="en-US" dirty="0">
                <a:solidFill>
                  <a:srgbClr val="000000"/>
                </a:solidFill>
                <a:latin typeface="宋体" panose="02010600030101010101" pitchFamily="2" charset="-122"/>
                <a:ea typeface="宋体" panose="02010600030101010101" pitchFamily="2" charset="-122"/>
              </a:rPr>
              <a:t> 静息性震颤频率通常在</a:t>
            </a:r>
            <a:r>
              <a:rPr lang="en-US" altLang="zh-CN" dirty="0">
                <a:solidFill>
                  <a:srgbClr val="000000"/>
                </a:solidFill>
                <a:latin typeface="宋体" panose="02010600030101010101" pitchFamily="2" charset="-122"/>
                <a:ea typeface="宋体" panose="02010600030101010101" pitchFamily="2" charset="-122"/>
              </a:rPr>
              <a:t>4 Hz-6 Hz</a:t>
            </a:r>
            <a:r>
              <a:rPr lang="zh-CN" altLang="en-US" dirty="0">
                <a:solidFill>
                  <a:srgbClr val="000000"/>
                </a:solidFill>
                <a:latin typeface="宋体" panose="02010600030101010101" pitchFamily="2" charset="-122"/>
                <a:ea typeface="宋体" panose="02010600030101010101" pitchFamily="2" charset="-122"/>
              </a:rPr>
              <a:t>之间，而姿势性震颤频率通常在</a:t>
            </a:r>
            <a:r>
              <a:rPr lang="en-US" altLang="zh-CN" b="1" dirty="0">
                <a:solidFill>
                  <a:srgbClr val="000000"/>
                </a:solidFill>
                <a:latin typeface="宋体" panose="02010600030101010101" pitchFamily="2" charset="-122"/>
                <a:ea typeface="宋体" panose="02010600030101010101" pitchFamily="2" charset="-122"/>
              </a:rPr>
              <a:t>4 Hz-12 Hz</a:t>
            </a:r>
            <a:r>
              <a:rPr lang="zh-CN" altLang="en-US" dirty="0">
                <a:solidFill>
                  <a:srgbClr val="000000"/>
                </a:solidFill>
                <a:latin typeface="宋体" panose="02010600030101010101" pitchFamily="2" charset="-122"/>
                <a:ea typeface="宋体" panose="02010600030101010101" pitchFamily="2" charset="-122"/>
              </a:rPr>
              <a:t>之间，但不同人也可能存在较大差异，同时震颤是一种</a:t>
            </a:r>
            <a:r>
              <a:rPr lang="zh-CN" altLang="en-US" b="1" dirty="0">
                <a:solidFill>
                  <a:srgbClr val="000000"/>
                </a:solidFill>
                <a:latin typeface="宋体" panose="02010600030101010101" pitchFamily="2" charset="-122"/>
                <a:ea typeface="宋体" panose="02010600030101010101" pitchFamily="2" charset="-122"/>
              </a:rPr>
              <a:t>线性随机过程</a:t>
            </a:r>
            <a:r>
              <a:rPr lang="zh-CN" altLang="en-US" dirty="0">
                <a:solidFill>
                  <a:srgbClr val="000000"/>
                </a:solidFill>
                <a:latin typeface="宋体" panose="02010600030101010101" pitchFamily="2" charset="-122"/>
                <a:ea typeface="宋体" panose="02010600030101010101" pitchFamily="2" charset="-122"/>
              </a:rPr>
              <a:t>，具有时间反转对称性等特点。</a:t>
            </a:r>
            <a:endParaRPr lang="en-US" altLang="zh-CN" dirty="0">
              <a:solidFill>
                <a:srgbClr val="000000"/>
              </a:solidFill>
              <a:latin typeface="宋体" panose="02010600030101010101" pitchFamily="2" charset="-122"/>
              <a:ea typeface="宋体" panose="02010600030101010101" pitchFamily="2" charset="-122"/>
            </a:endParaRPr>
          </a:p>
          <a:p>
            <a:pPr>
              <a:lnSpc>
                <a:spcPct val="150000"/>
              </a:lnSpc>
            </a:pPr>
            <a:r>
              <a:rPr lang="en-US" altLang="zh-CN" dirty="0">
                <a:solidFill>
                  <a:srgbClr val="000000"/>
                </a:solidFill>
                <a:latin typeface="宋体" panose="02010600030101010101" pitchFamily="2" charset="-122"/>
                <a:ea typeface="宋体" panose="02010600030101010101" pitchFamily="2" charset="-122"/>
              </a:rPr>
              <a:t>    </a:t>
            </a:r>
            <a:r>
              <a:rPr lang="zh-CN" altLang="en-US" dirty="0">
                <a:solidFill>
                  <a:srgbClr val="000000"/>
                </a:solidFill>
                <a:latin typeface="宋体" panose="02010600030101010101" pitchFamily="2" charset="-122"/>
                <a:ea typeface="宋体" panose="02010600030101010101" pitchFamily="2" charset="-122"/>
              </a:rPr>
              <a:t>本研究使用巴特沃斯滤波器进行信号过滤，保留频率在</a:t>
            </a:r>
            <a:r>
              <a:rPr lang="en-US" altLang="zh-CN" b="1" dirty="0">
                <a:solidFill>
                  <a:srgbClr val="000000"/>
                </a:solidFill>
                <a:latin typeface="宋体" panose="02010600030101010101" pitchFamily="2" charset="-122"/>
                <a:ea typeface="宋体" panose="02010600030101010101" pitchFamily="2" charset="-122"/>
              </a:rPr>
              <a:t>4 Hz-12 Hz</a:t>
            </a:r>
            <a:r>
              <a:rPr lang="zh-CN" altLang="en-US" dirty="0">
                <a:solidFill>
                  <a:srgbClr val="000000"/>
                </a:solidFill>
                <a:latin typeface="宋体" panose="02010600030101010101" pitchFamily="2" charset="-122"/>
                <a:ea typeface="宋体" panose="02010600030101010101" pitchFamily="2" charset="-122"/>
              </a:rPr>
              <a:t>的震颤信号，震颤信号的振幅、频率和符合线性随机过程的特性，并将这些特征作为初始特征集。</a:t>
            </a:r>
            <a:endParaRPr lang="en-US" altLang="zh-CN" dirty="0"/>
          </a:p>
        </p:txBody>
      </p:sp>
      <p:sp>
        <p:nvSpPr>
          <p:cNvPr id="4" name="灯片编号占位符 3">
            <a:extLst>
              <a:ext uri="{FF2B5EF4-FFF2-40B4-BE49-F238E27FC236}">
                <a16:creationId xmlns:a16="http://schemas.microsoft.com/office/drawing/2014/main" id="{62496BAA-841B-149C-AEB2-1E8FE5AD3327}"/>
              </a:ext>
            </a:extLst>
          </p:cNvPr>
          <p:cNvSpPr>
            <a:spLocks noGrp="1"/>
          </p:cNvSpPr>
          <p:nvPr>
            <p:ph type="sldNum" sz="quarter" idx="5"/>
          </p:nvPr>
        </p:nvSpPr>
        <p:spPr/>
        <p:txBody>
          <a:bodyPr/>
          <a:lstStyle/>
          <a:p>
            <a:fld id="{41464DB0-CCE3-4363-801A-A01AADC6398D}" type="slidenum">
              <a:rPr lang="zh-CN" altLang="en-US" smtClean="0"/>
              <a:pPr/>
              <a:t>20</a:t>
            </a:fld>
            <a:endParaRPr lang="zh-CN" altLang="en-US"/>
          </a:p>
        </p:txBody>
      </p:sp>
    </p:spTree>
    <p:extLst>
      <p:ext uri="{BB962C8B-B14F-4D97-AF65-F5344CB8AC3E}">
        <p14:creationId xmlns:p14="http://schemas.microsoft.com/office/powerpoint/2010/main" val="2645680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0699B-4A20-1297-D409-5CE351BFB2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87C12B5-A2DE-637E-D05E-6964CF77A8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648E5A-5802-7185-C555-5A4CBBF0AF4D}"/>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702B3C4D-EFC5-DBD1-5804-51CFC3A612CC}"/>
              </a:ext>
            </a:extLst>
          </p:cNvPr>
          <p:cNvSpPr>
            <a:spLocks noGrp="1"/>
          </p:cNvSpPr>
          <p:nvPr>
            <p:ph type="sldNum" sz="quarter" idx="5"/>
          </p:nvPr>
        </p:nvSpPr>
        <p:spPr/>
        <p:txBody>
          <a:bodyPr/>
          <a:lstStyle/>
          <a:p>
            <a:fld id="{41464DB0-CCE3-4363-801A-A01AADC6398D}" type="slidenum">
              <a:rPr lang="zh-CN" altLang="en-US" smtClean="0"/>
              <a:pPr/>
              <a:t>21</a:t>
            </a:fld>
            <a:endParaRPr lang="zh-CN" altLang="en-US"/>
          </a:p>
        </p:txBody>
      </p:sp>
    </p:spTree>
    <p:extLst>
      <p:ext uri="{BB962C8B-B14F-4D97-AF65-F5344CB8AC3E}">
        <p14:creationId xmlns:p14="http://schemas.microsoft.com/office/powerpoint/2010/main" val="955148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232B6-04F6-1F0C-3552-70A983F058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CD312A-24A8-A23E-5E8E-5C355B74BF3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068634-9083-F25F-0B90-92A2BBFFA64D}"/>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30100906-2069-EDCC-FDC4-76266C2E5295}"/>
              </a:ext>
            </a:extLst>
          </p:cNvPr>
          <p:cNvSpPr>
            <a:spLocks noGrp="1"/>
          </p:cNvSpPr>
          <p:nvPr>
            <p:ph type="sldNum" sz="quarter" idx="5"/>
          </p:nvPr>
        </p:nvSpPr>
        <p:spPr/>
        <p:txBody>
          <a:bodyPr/>
          <a:lstStyle/>
          <a:p>
            <a:fld id="{41464DB0-CCE3-4363-801A-A01AADC6398D}" type="slidenum">
              <a:rPr lang="zh-CN" altLang="en-US" smtClean="0"/>
              <a:pPr/>
              <a:t>22</a:t>
            </a:fld>
            <a:endParaRPr lang="zh-CN" altLang="en-US"/>
          </a:p>
        </p:txBody>
      </p:sp>
    </p:spTree>
    <p:extLst>
      <p:ext uri="{BB962C8B-B14F-4D97-AF65-F5344CB8AC3E}">
        <p14:creationId xmlns:p14="http://schemas.microsoft.com/office/powerpoint/2010/main" val="2516323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BCE20-6C4E-BDA2-BDAC-47FC6EBA59D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DCC2D8-7FC9-65DD-13D4-5ED03C74673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6A2CF0-0F50-3608-56F7-BA8E3FF1F3F5}"/>
              </a:ext>
            </a:extLst>
          </p:cNvPr>
          <p:cNvSpPr>
            <a:spLocks noGrp="1"/>
          </p:cNvSpPr>
          <p:nvPr>
            <p:ph type="body" idx="1"/>
          </p:nvPr>
        </p:nvSpPr>
        <p:spPr/>
        <p:txBody>
          <a:bodyPr/>
          <a:lstStyle/>
          <a:p>
            <a:r>
              <a:rPr lang="zh-CN" altLang="en-US" sz="1200" dirty="0">
                <a:solidFill>
                  <a:srgbClr val="000000"/>
                </a:solidFill>
                <a:effectLst/>
                <a:latin typeface="宋体" panose="02010600030101010101" pitchFamily="2" charset="-122"/>
                <a:ea typeface="宋体" panose="02010600030101010101" pitchFamily="2" charset="-122"/>
              </a:rPr>
              <a:t> 设计实验时研究人员应该使用难度指数（</a:t>
            </a:r>
            <a:r>
              <a:rPr lang="en-US" altLang="zh-CN" sz="1200" dirty="0">
                <a:solidFill>
                  <a:srgbClr val="000000"/>
                </a:solidFill>
                <a:effectLst/>
                <a:latin typeface="Times New Roman" panose="02020603050405020304" pitchFamily="18" charset="0"/>
              </a:rPr>
              <a:t>ID</a:t>
            </a:r>
            <a:r>
              <a:rPr lang="zh-CN" altLang="en-US" sz="1200" dirty="0">
                <a:solidFill>
                  <a:srgbClr val="000000"/>
                </a:solidFill>
                <a:effectLst/>
                <a:latin typeface="宋体" panose="02010600030101010101" pitchFamily="2" charset="-122"/>
                <a:ea typeface="宋体" panose="02010600030101010101" pitchFamily="2" charset="-122"/>
              </a:rPr>
              <a:t>）的 </a:t>
            </a:r>
            <a:r>
              <a:rPr lang="en-US" altLang="zh-CN" sz="1200" dirty="0">
                <a:solidFill>
                  <a:srgbClr val="000000"/>
                </a:solidFill>
                <a:effectLst/>
                <a:latin typeface="Times New Roman" panose="02020603050405020304" pitchFamily="18" charset="0"/>
              </a:rPr>
              <a:t>Shannon </a:t>
            </a:r>
            <a:r>
              <a:rPr lang="zh-CN" altLang="en-US" sz="1200" dirty="0">
                <a:solidFill>
                  <a:srgbClr val="000000"/>
                </a:solidFill>
                <a:effectLst/>
                <a:latin typeface="宋体" panose="02010600030101010101" pitchFamily="2" charset="-122"/>
                <a:ea typeface="宋体" panose="02010600030101010101" pitchFamily="2" charset="-122"/>
              </a:rPr>
              <a:t>公式，其中</a:t>
            </a:r>
            <a:r>
              <a:rPr lang="zh-CN" altLang="en-US" sz="1200" dirty="0">
                <a:solidFill>
                  <a:srgbClr val="000000"/>
                </a:solidFill>
                <a:effectLst/>
                <a:latin typeface="Cambria Math" panose="02040503050406030204" pitchFamily="18" charset="0"/>
              </a:rPr>
              <a:t>𝐷 </a:t>
            </a:r>
            <a:r>
              <a:rPr lang="zh-CN" altLang="en-US" sz="1200" dirty="0">
                <a:solidFill>
                  <a:srgbClr val="000000"/>
                </a:solidFill>
                <a:effectLst/>
                <a:latin typeface="宋体" panose="02010600030101010101" pitchFamily="2" charset="-122"/>
                <a:ea typeface="宋体" panose="02010600030101010101" pitchFamily="2" charset="-122"/>
              </a:rPr>
              <a:t>表示两个交互目标中线之间的距离，</a:t>
            </a:r>
            <a:r>
              <a:rPr lang="zh-CN" altLang="en-US" sz="1200" dirty="0">
                <a:solidFill>
                  <a:srgbClr val="000000"/>
                </a:solidFill>
                <a:effectLst/>
                <a:latin typeface="Cambria Math" panose="02040503050406030204" pitchFamily="18" charset="0"/>
              </a:rPr>
              <a:t>𝑊</a:t>
            </a:r>
            <a:r>
              <a:rPr lang="zh-CN" altLang="en-US" sz="1200" dirty="0">
                <a:solidFill>
                  <a:srgbClr val="000000"/>
                </a:solidFill>
                <a:effectLst/>
                <a:latin typeface="宋体" panose="02010600030101010101" pitchFamily="2" charset="-122"/>
                <a:ea typeface="宋体" panose="02010600030101010101" pitchFamily="2" charset="-122"/>
              </a:rPr>
              <a:t>表示目标区的宽度。在本实验中，实验难度指数分别为 </a:t>
            </a:r>
            <a:r>
              <a:rPr lang="en-US" altLang="zh-CN" sz="1200" dirty="0">
                <a:solidFill>
                  <a:srgbClr val="000000"/>
                </a:solidFill>
                <a:effectLst/>
                <a:latin typeface="Times New Roman" panose="02020603050405020304" pitchFamily="18" charset="0"/>
              </a:rPr>
              <a:t>5.67</a:t>
            </a:r>
            <a:r>
              <a:rPr lang="zh-CN" altLang="en-US" sz="1200" dirty="0">
                <a:solidFill>
                  <a:srgbClr val="000000"/>
                </a:solidFill>
                <a:effectLst/>
                <a:latin typeface="宋体" panose="02010600030101010101" pitchFamily="2" charset="-122"/>
                <a:ea typeface="宋体" panose="02010600030101010101" pitchFamily="2" charset="-122"/>
              </a:rPr>
              <a:t>、</a:t>
            </a:r>
            <a:r>
              <a:rPr lang="en-US" altLang="zh-CN" sz="1200" dirty="0">
                <a:solidFill>
                  <a:srgbClr val="000000"/>
                </a:solidFill>
                <a:effectLst/>
                <a:latin typeface="Times New Roman" panose="02020603050405020304" pitchFamily="18" charset="0"/>
              </a:rPr>
              <a:t>4.14</a:t>
            </a:r>
            <a:r>
              <a:rPr lang="zh-CN" altLang="en-US" sz="1200" dirty="0">
                <a:solidFill>
                  <a:srgbClr val="000000"/>
                </a:solidFill>
                <a:effectLst/>
                <a:latin typeface="宋体" panose="02010600030101010101" pitchFamily="2" charset="-122"/>
                <a:ea typeface="宋体" panose="02010600030101010101" pitchFamily="2" charset="-122"/>
              </a:rPr>
              <a:t>、</a:t>
            </a:r>
            <a:r>
              <a:rPr lang="en-US" altLang="zh-CN" sz="1200" dirty="0">
                <a:solidFill>
                  <a:srgbClr val="000000"/>
                </a:solidFill>
                <a:effectLst/>
                <a:latin typeface="Times New Roman" panose="02020603050405020304" pitchFamily="18" charset="0"/>
              </a:rPr>
              <a:t>3.22</a:t>
            </a:r>
            <a:r>
              <a:rPr lang="zh-CN" altLang="en-US" sz="1200" dirty="0">
                <a:solidFill>
                  <a:srgbClr val="000000"/>
                </a:solidFill>
                <a:effectLst/>
                <a:latin typeface="宋体" panose="02010600030101010101" pitchFamily="2" charset="-122"/>
                <a:ea typeface="宋体" panose="02010600030101010101" pitchFamily="2" charset="-122"/>
              </a:rPr>
              <a:t>，认为难度指数越高的交互任务用户需要做出的努力越大并且交互意图越强烈。 </a:t>
            </a:r>
            <a:endParaRPr lang="en-US" altLang="zh-CN" dirty="0"/>
          </a:p>
        </p:txBody>
      </p:sp>
      <p:sp>
        <p:nvSpPr>
          <p:cNvPr id="4" name="灯片编号占位符 3">
            <a:extLst>
              <a:ext uri="{FF2B5EF4-FFF2-40B4-BE49-F238E27FC236}">
                <a16:creationId xmlns:a16="http://schemas.microsoft.com/office/drawing/2014/main" id="{4D557D0A-04CA-5C56-1126-765257C9DADB}"/>
              </a:ext>
            </a:extLst>
          </p:cNvPr>
          <p:cNvSpPr>
            <a:spLocks noGrp="1"/>
          </p:cNvSpPr>
          <p:nvPr>
            <p:ph type="sldNum" sz="quarter" idx="5"/>
          </p:nvPr>
        </p:nvSpPr>
        <p:spPr/>
        <p:txBody>
          <a:bodyPr/>
          <a:lstStyle/>
          <a:p>
            <a:fld id="{41464DB0-CCE3-4363-801A-A01AADC6398D}" type="slidenum">
              <a:rPr lang="zh-CN" altLang="en-US" smtClean="0"/>
              <a:pPr/>
              <a:t>23</a:t>
            </a:fld>
            <a:endParaRPr lang="zh-CN" altLang="en-US"/>
          </a:p>
        </p:txBody>
      </p:sp>
    </p:spTree>
    <p:extLst>
      <p:ext uri="{BB962C8B-B14F-4D97-AF65-F5344CB8AC3E}">
        <p14:creationId xmlns:p14="http://schemas.microsoft.com/office/powerpoint/2010/main" val="1153955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DF7C5-0114-4287-9D05-962756C990A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6DA657-F03D-DB1C-6942-FE0856B30E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73E85D-14F9-F0DF-7747-90438DA9CB3C}"/>
              </a:ext>
            </a:extLst>
          </p:cNvPr>
          <p:cNvSpPr>
            <a:spLocks noGrp="1"/>
          </p:cNvSpPr>
          <p:nvPr>
            <p:ph type="body" idx="1"/>
          </p:nvPr>
        </p:nvSpPr>
        <p:spPr/>
        <p:txBody>
          <a:bodyPr/>
          <a:lstStyle/>
          <a:p>
            <a:r>
              <a:rPr lang="zh-CN" altLang="en-US" sz="1200" b="1" dirty="0">
                <a:solidFill>
                  <a:srgbClr val="FFFFFF"/>
                </a:solidFill>
                <a:latin typeface="微软雅黑" pitchFamily="34" charset="-122"/>
              </a:rPr>
              <a:t>融合手部约束，进行全手行为跟踪方法的优化。</a:t>
            </a:r>
            <a:endParaRPr lang="zh-CN" altLang="en-US" dirty="0"/>
          </a:p>
        </p:txBody>
      </p:sp>
      <p:sp>
        <p:nvSpPr>
          <p:cNvPr id="4" name="灯片编号占位符 3">
            <a:extLst>
              <a:ext uri="{FF2B5EF4-FFF2-40B4-BE49-F238E27FC236}">
                <a16:creationId xmlns:a16="http://schemas.microsoft.com/office/drawing/2014/main" id="{F908E939-6840-5D87-7FAB-8C4C1D03B597}"/>
              </a:ext>
            </a:extLst>
          </p:cNvPr>
          <p:cNvSpPr>
            <a:spLocks noGrp="1"/>
          </p:cNvSpPr>
          <p:nvPr>
            <p:ph type="sldNum" sz="quarter" idx="5"/>
          </p:nvPr>
        </p:nvSpPr>
        <p:spPr/>
        <p:txBody>
          <a:bodyPr/>
          <a:lstStyle/>
          <a:p>
            <a:fld id="{41464DB0-CCE3-4363-801A-A01AADC6398D}" type="slidenum">
              <a:rPr lang="zh-CN" altLang="en-US" smtClean="0"/>
              <a:pPr/>
              <a:t>6</a:t>
            </a:fld>
            <a:endParaRPr lang="zh-CN" altLang="en-US"/>
          </a:p>
        </p:txBody>
      </p:sp>
    </p:spTree>
    <p:extLst>
      <p:ext uri="{BB962C8B-B14F-4D97-AF65-F5344CB8AC3E}">
        <p14:creationId xmlns:p14="http://schemas.microsoft.com/office/powerpoint/2010/main" val="37280405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6D8F7-B778-7325-5295-E04DACA5A6D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44CD66D-79FC-449C-D53A-7E3618A40ED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115F0351-D8C7-8031-3948-A83D79C8A8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通过实验发现，在通过震颤特征对</a:t>
                </a:r>
                <a:r>
                  <a:rPr lang="en-US" altLang="zh-CN" sz="1800" kern="0" dirty="0">
                    <a:effectLst/>
                    <a:latin typeface="Times New Roman" panose="02020603050405020304" pitchFamily="18" charset="0"/>
                    <a:ea typeface="宋体" panose="02010600030101010101" pitchFamily="2" charset="-122"/>
                  </a:rPr>
                  <a:t>RT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IAT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PAT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分类时，决策树的准确率最高，达到了</a:t>
                </a:r>
                <a:r>
                  <a:rPr lang="en-US" altLang="zh-CN" sz="1800" dirty="0">
                    <a:effectLst/>
                    <a:latin typeface="Times New Roman" panose="02020603050405020304" pitchFamily="18" charset="0"/>
                    <a:ea typeface="宋体" panose="02010600030101010101" pitchFamily="2" charset="-122"/>
                  </a:rPr>
                  <a:t>97%</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。这说明利用决策树通过震颤特征对</a:t>
                </a:r>
                <a:r>
                  <a:rPr lang="en-US" altLang="zh-CN" sz="1800" kern="0" dirty="0">
                    <a:effectLst/>
                    <a:latin typeface="Times New Roman" panose="02020603050405020304" pitchFamily="18" charset="0"/>
                    <a:ea typeface="宋体" panose="02010600030101010101" pitchFamily="2" charset="-122"/>
                  </a:rPr>
                  <a:t>RT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IAT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PAT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分类具有较高的准确率，能够很好的识别三种行为震颤，接下来探究不同交互意图强度与区分</a:t>
                </a:r>
                <a:r>
                  <a:rPr lang="en-US" altLang="zh-CN" sz="1800" kern="0" dirty="0">
                    <a:effectLst/>
                    <a:latin typeface="Times New Roman" panose="02020603050405020304" pitchFamily="18" charset="0"/>
                    <a:ea typeface="宋体" panose="02010600030101010101" pitchFamily="2" charset="-122"/>
                  </a:rPr>
                  <a:t>RT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IAT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PAT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是否有影响</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latin typeface="Times New Roman" panose="02020603050405020304" pitchFamily="18" charset="0"/>
                    <a:ea typeface="宋体" panose="02010600030101010101" pitchFamily="2" charset="-122"/>
                    <a:cs typeface="Times New Roman" panose="02020603050405020304" pitchFamily="18" charset="0"/>
                  </a:rPr>
                  <a:t>图中分别为任务难度系数高、中和低下每名用户的平均执行时间分布情况，平均时间均值分别为</a:t>
                </a:r>
                <a:r>
                  <a:rPr lang="en-US" altLang="zh-CN" dirty="0">
                    <a:latin typeface="Times New Roman" panose="02020603050405020304" pitchFamily="18" charset="0"/>
                    <a:ea typeface="宋体" panose="02010600030101010101" pitchFamily="2" charset="-122"/>
                  </a:rPr>
                  <a:t>4.36s</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rPr>
                  <a:t>3.29s</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rPr>
                  <a:t>2.82s</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latin typeface="Times New Roman" panose="02020603050405020304" pitchFamily="18" charset="0"/>
                    <a:ea typeface="宋体" panose="02010600030101010101" pitchFamily="2" charset="-122"/>
                    <a:cs typeface="Times New Roman" panose="02020603050405020304" pitchFamily="18" charset="0"/>
                  </a:rPr>
                  <a:t>通过</a:t>
                </a:r>
                <a:r>
                  <a:rPr lang="en-US" altLang="zh-CN" dirty="0">
                    <a:latin typeface="Times New Roman" panose="02020603050405020304" pitchFamily="18" charset="0"/>
                    <a:ea typeface="宋体" panose="02010600030101010101" pitchFamily="2" charset="-122"/>
                  </a:rPr>
                  <a:t>Lilliefors</a:t>
                </a:r>
                <a:r>
                  <a:rPr lang="zh-CN" altLang="zh-CN" dirty="0">
                    <a:latin typeface="Times New Roman" panose="02020603050405020304" pitchFamily="18" charset="0"/>
                    <a:ea typeface="宋体" panose="02010600030101010101" pitchFamily="2" charset="-122"/>
                    <a:cs typeface="Times New Roman" panose="02020603050405020304" pitchFamily="18" charset="0"/>
                  </a:rPr>
                  <a:t>方法检验每种难度下的执行时间均符合正态分布，使用</a:t>
                </a:r>
                <a:r>
                  <a:rPr lang="en-US" altLang="zh-CN" dirty="0">
                    <a:latin typeface="Times New Roman" panose="02020603050405020304" pitchFamily="18" charset="0"/>
                    <a:ea typeface="宋体" panose="02010600030101010101" pitchFamily="2" charset="-122"/>
                  </a:rPr>
                  <a:t>ANOVA</a:t>
                </a:r>
                <a:r>
                  <a:rPr lang="zh-CN" altLang="zh-CN" dirty="0">
                    <a:latin typeface="Times New Roman" panose="02020603050405020304" pitchFamily="18" charset="0"/>
                    <a:ea typeface="宋体" panose="02010600030101010101" pitchFamily="2" charset="-122"/>
                    <a:cs typeface="Times New Roman" panose="02020603050405020304" pitchFamily="18" charset="0"/>
                  </a:rPr>
                  <a:t>进行显著性检验。实验结果展示，不同任务难度对实验用时有显著影响</a:t>
                </a:r>
                <a14:m>
                  <m:oMath xmlns:m="http://schemas.openxmlformats.org/officeDocument/2006/math">
                    <m:d>
                      <m:d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宋体" panose="02010600030101010101" pitchFamily="2" charset="-122"/>
                            <a:cs typeface="Times New Roman" panose="02020603050405020304" pitchFamily="18" charset="0"/>
                          </a:rPr>
                          <m:t>𝐹</m:t>
                        </m:r>
                        <m:d>
                          <m:d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宋体" panose="02010600030101010101" pitchFamily="2" charset="-122"/>
                                <a:cs typeface="Times New Roman" panose="02020603050405020304" pitchFamily="18" charset="0"/>
                              </a:rPr>
                              <m:t>2,24</m:t>
                            </m:r>
                          </m:e>
                        </m:d>
                        <m:r>
                          <a:rPr lang="en-US" altLang="zh-CN" i="1">
                            <a:latin typeface="Cambria Math" panose="02040503050406030204" pitchFamily="18" charset="0"/>
                            <a:ea typeface="宋体" panose="02010600030101010101" pitchFamily="2" charset="-122"/>
                            <a:cs typeface="Times New Roman" panose="02020603050405020304" pitchFamily="18" charset="0"/>
                          </a:rPr>
                          <m:t>=4.84,</m:t>
                        </m:r>
                        <m:r>
                          <a:rPr lang="en-US" altLang="zh-CN" i="1">
                            <a:latin typeface="Cambria Math" panose="02040503050406030204" pitchFamily="18" charset="0"/>
                            <a:ea typeface="宋体" panose="02010600030101010101" pitchFamily="2" charset="-122"/>
                            <a:cs typeface="Times New Roman" panose="02020603050405020304" pitchFamily="18" charset="0"/>
                          </a:rPr>
                          <m:t>𝑝</m:t>
                        </m:r>
                        <m:r>
                          <a:rPr lang="en-US" altLang="zh-CN" i="1">
                            <a:latin typeface="Cambria Math" panose="02040503050406030204" pitchFamily="18" charset="0"/>
                            <a:ea typeface="宋体" panose="02010600030101010101" pitchFamily="2" charset="-122"/>
                            <a:cs typeface="Times New Roman" panose="02020603050405020304" pitchFamily="18" charset="0"/>
                          </a:rPr>
                          <m:t>&lt;0.05,</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US" altLang="zh-CN">
                                <a:solidFill>
                                  <a:srgbClr val="000000"/>
                                </a:solidFill>
                                <a:latin typeface="Cambria Math" panose="02040503050406030204" pitchFamily="18" charset="0"/>
                                <a:ea typeface="等线" panose="02010600030101010101" pitchFamily="2" charset="-122"/>
                                <a:cs typeface="Times New Roman" panose="02020603050405020304" pitchFamily="18" charset="0"/>
                              </a:rPr>
                              <m:t>η</m:t>
                            </m:r>
                          </m:e>
                          <m:sup>
                            <m:r>
                              <a:rPr lang="en-US" altLang="zh-CN" i="1">
                                <a:solidFill>
                                  <a:srgbClr val="000000"/>
                                </a:solidFill>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i="1">
                            <a:solidFill>
                              <a:srgbClr val="000000"/>
                            </a:solidFill>
                            <a:latin typeface="Cambria Math" panose="02040503050406030204" pitchFamily="18" charset="0"/>
                            <a:ea typeface="等线" panose="02010600030101010101" pitchFamily="2" charset="-122"/>
                            <a:cs typeface="Times New Roman" panose="02020603050405020304" pitchFamily="18" charset="0"/>
                          </a:rPr>
                          <m:t>=0.28</m:t>
                        </m:r>
                      </m:e>
                    </m:d>
                  </m:oMath>
                </a14:m>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a:p>
                <a:endParaRPr lang="en-US" altLang="zh-CN" dirty="0"/>
              </a:p>
            </p:txBody>
          </p:sp>
        </mc:Choice>
        <mc:Fallback xmlns="">
          <p:sp>
            <p:nvSpPr>
              <p:cNvPr id="3" name="备注占位符 2">
                <a:extLst>
                  <a:ext uri="{FF2B5EF4-FFF2-40B4-BE49-F238E27FC236}">
                    <a16:creationId xmlns:a16="http://schemas.microsoft.com/office/drawing/2014/main" id="{115F0351-D8C7-8031-3948-A83D79C8A8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通过实验发现，在通过震颤特征对</a:t>
                </a:r>
                <a:r>
                  <a:rPr lang="en-US" altLang="zh-CN" sz="1800" kern="0" dirty="0">
                    <a:effectLst/>
                    <a:latin typeface="Times New Roman" panose="02020603050405020304" pitchFamily="18" charset="0"/>
                    <a:ea typeface="宋体" panose="02010600030101010101" pitchFamily="2" charset="-122"/>
                  </a:rPr>
                  <a:t>RT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IAT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PAT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分类时，决策树的准确率最高，达到了</a:t>
                </a:r>
                <a:r>
                  <a:rPr lang="en-US" altLang="zh-CN" sz="1800" dirty="0">
                    <a:effectLst/>
                    <a:latin typeface="Times New Roman" panose="02020603050405020304" pitchFamily="18" charset="0"/>
                    <a:ea typeface="宋体" panose="02010600030101010101" pitchFamily="2" charset="-122"/>
                  </a:rPr>
                  <a:t>97%</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。这说明利用决策树通过震颤特征对</a:t>
                </a:r>
                <a:r>
                  <a:rPr lang="en-US" altLang="zh-CN" sz="1800" kern="0" dirty="0">
                    <a:effectLst/>
                    <a:latin typeface="Times New Roman" panose="02020603050405020304" pitchFamily="18" charset="0"/>
                    <a:ea typeface="宋体" panose="02010600030101010101" pitchFamily="2" charset="-122"/>
                  </a:rPr>
                  <a:t>RT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IAT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PAT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分类具有较高的准确率，能够很好的识别三种行为震颤，接下来探究不同交互意图强度与区分</a:t>
                </a:r>
                <a:r>
                  <a:rPr lang="en-US" altLang="zh-CN" sz="1800" kern="0" dirty="0">
                    <a:effectLst/>
                    <a:latin typeface="Times New Roman" panose="02020603050405020304" pitchFamily="18" charset="0"/>
                    <a:ea typeface="宋体" panose="02010600030101010101" pitchFamily="2" charset="-122"/>
                  </a:rPr>
                  <a:t>RT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IAT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PAT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是否有影响</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latin typeface="Times New Roman" panose="02020603050405020304" pitchFamily="18" charset="0"/>
                    <a:ea typeface="宋体" panose="02010600030101010101" pitchFamily="2" charset="-122"/>
                    <a:cs typeface="Times New Roman" panose="02020603050405020304" pitchFamily="18" charset="0"/>
                  </a:rPr>
                  <a:t>图中分别为任务难度系数高、中和低下每名用户的平均执行时间分布情况，平均时间均值分别为</a:t>
                </a:r>
                <a:r>
                  <a:rPr lang="en-US" altLang="zh-CN" dirty="0">
                    <a:latin typeface="Times New Roman" panose="02020603050405020304" pitchFamily="18" charset="0"/>
                    <a:ea typeface="宋体" panose="02010600030101010101" pitchFamily="2" charset="-122"/>
                  </a:rPr>
                  <a:t>4.36s</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rPr>
                  <a:t>3.29s</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rPr>
                  <a:t>2.82s</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latin typeface="Times New Roman" panose="02020603050405020304" pitchFamily="18" charset="0"/>
                    <a:ea typeface="宋体" panose="02010600030101010101" pitchFamily="2" charset="-122"/>
                    <a:cs typeface="Times New Roman" panose="02020603050405020304" pitchFamily="18" charset="0"/>
                  </a:rPr>
                  <a:t>通过</a:t>
                </a:r>
                <a:r>
                  <a:rPr lang="en-US" altLang="zh-CN" dirty="0">
                    <a:latin typeface="Times New Roman" panose="02020603050405020304" pitchFamily="18" charset="0"/>
                    <a:ea typeface="宋体" panose="02010600030101010101" pitchFamily="2" charset="-122"/>
                  </a:rPr>
                  <a:t>Lilliefors</a:t>
                </a:r>
                <a:r>
                  <a:rPr lang="zh-CN" altLang="zh-CN" dirty="0">
                    <a:latin typeface="Times New Roman" panose="02020603050405020304" pitchFamily="18" charset="0"/>
                    <a:ea typeface="宋体" panose="02010600030101010101" pitchFamily="2" charset="-122"/>
                    <a:cs typeface="Times New Roman" panose="02020603050405020304" pitchFamily="18" charset="0"/>
                  </a:rPr>
                  <a:t>方法检验每种难度下的执行时间均符合正态分布，使用</a:t>
                </a:r>
                <a:r>
                  <a:rPr lang="en-US" altLang="zh-CN" dirty="0">
                    <a:latin typeface="Times New Roman" panose="02020603050405020304" pitchFamily="18" charset="0"/>
                    <a:ea typeface="宋体" panose="02010600030101010101" pitchFamily="2" charset="-122"/>
                  </a:rPr>
                  <a:t>ANOVA</a:t>
                </a:r>
                <a:r>
                  <a:rPr lang="zh-CN" altLang="zh-CN" dirty="0">
                    <a:latin typeface="Times New Roman" panose="02020603050405020304" pitchFamily="18" charset="0"/>
                    <a:ea typeface="宋体" panose="02010600030101010101" pitchFamily="2" charset="-122"/>
                    <a:cs typeface="Times New Roman" panose="02020603050405020304" pitchFamily="18" charset="0"/>
                  </a:rPr>
                  <a:t>进行显著性检验。实验结果展示，不同任务难度对实验用时有显著影响</a:t>
                </a:r>
                <a:r>
                  <a:rPr lang="zh-CN" altLang="zh-CN" i="0">
                    <a:latin typeface="Cambria Math" panose="02040503050406030204" pitchFamily="18" charset="0"/>
                    <a:cs typeface="Times New Roman" panose="02020603050405020304" pitchFamily="18" charset="0"/>
                  </a:rPr>
                  <a:t>(</a:t>
                </a:r>
                <a:r>
                  <a:rPr lang="en-US" altLang="zh-CN" i="0">
                    <a:latin typeface="Cambria Math" panose="02040503050406030204" pitchFamily="18" charset="0"/>
                    <a:ea typeface="宋体" panose="02010600030101010101" pitchFamily="2" charset="-122"/>
                    <a:cs typeface="Times New Roman" panose="02020603050405020304" pitchFamily="18" charset="0"/>
                  </a:rPr>
                  <a:t>𝐹</a:t>
                </a:r>
                <a:r>
                  <a:rPr lang="zh-CN" altLang="zh-CN" i="0">
                    <a:latin typeface="Cambria Math" panose="02040503050406030204" pitchFamily="18" charset="0"/>
                    <a:ea typeface="宋体" panose="02010600030101010101" pitchFamily="2" charset="-122"/>
                    <a:cs typeface="Times New Roman" panose="02020603050405020304" pitchFamily="18" charset="0"/>
                  </a:rPr>
                  <a:t>(</a:t>
                </a:r>
                <a:r>
                  <a:rPr lang="en-US" altLang="zh-CN" i="0">
                    <a:latin typeface="Cambria Math" panose="02040503050406030204" pitchFamily="18" charset="0"/>
                    <a:ea typeface="宋体" panose="02010600030101010101" pitchFamily="2" charset="-122"/>
                    <a:cs typeface="Times New Roman" panose="02020603050405020304" pitchFamily="18" charset="0"/>
                  </a:rPr>
                  <a:t>2,24)=4.84,𝑝&lt;0.05,</a:t>
                </a:r>
                <a:r>
                  <a:rPr lang="en-US" altLang="zh-CN" i="0">
                    <a:solidFill>
                      <a:srgbClr val="000000"/>
                    </a:solidFill>
                    <a:latin typeface="Cambria Math" panose="02040503050406030204" pitchFamily="18" charset="0"/>
                    <a:ea typeface="等线" panose="02010600030101010101" pitchFamily="2" charset="-122"/>
                    <a:cs typeface="Times New Roman" panose="02020603050405020304" pitchFamily="18" charset="0"/>
                  </a:rPr>
                  <a:t>η</a:t>
                </a:r>
                <a:r>
                  <a:rPr lang="zh-CN" altLang="zh-CN" i="0">
                    <a:solidFill>
                      <a:srgbClr val="000000"/>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i="0">
                    <a:solidFill>
                      <a:srgbClr val="000000"/>
                    </a:solidFill>
                    <a:latin typeface="Cambria Math" panose="02040503050406030204" pitchFamily="18" charset="0"/>
                    <a:ea typeface="等线" panose="02010600030101010101" pitchFamily="2" charset="-122"/>
                    <a:cs typeface="Times New Roman" panose="02020603050405020304" pitchFamily="18" charset="0"/>
                  </a:rPr>
                  <a:t>2=0.28)</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a:p>
                <a:endParaRPr lang="en-US" altLang="zh-CN" dirty="0"/>
              </a:p>
            </p:txBody>
          </p:sp>
        </mc:Fallback>
      </mc:AlternateContent>
      <p:sp>
        <p:nvSpPr>
          <p:cNvPr id="4" name="灯片编号占位符 3">
            <a:extLst>
              <a:ext uri="{FF2B5EF4-FFF2-40B4-BE49-F238E27FC236}">
                <a16:creationId xmlns:a16="http://schemas.microsoft.com/office/drawing/2014/main" id="{6CA211F0-2619-AFF2-AD6E-DA99EB46742C}"/>
              </a:ext>
            </a:extLst>
          </p:cNvPr>
          <p:cNvSpPr>
            <a:spLocks noGrp="1"/>
          </p:cNvSpPr>
          <p:nvPr>
            <p:ph type="sldNum" sz="quarter" idx="5"/>
          </p:nvPr>
        </p:nvSpPr>
        <p:spPr/>
        <p:txBody>
          <a:bodyPr/>
          <a:lstStyle/>
          <a:p>
            <a:fld id="{41464DB0-CCE3-4363-801A-A01AADC6398D}" type="slidenum">
              <a:rPr lang="zh-CN" altLang="en-US" smtClean="0"/>
              <a:pPr/>
              <a:t>24</a:t>
            </a:fld>
            <a:endParaRPr lang="zh-CN" altLang="en-US"/>
          </a:p>
        </p:txBody>
      </p:sp>
    </p:spTree>
    <p:extLst>
      <p:ext uri="{BB962C8B-B14F-4D97-AF65-F5344CB8AC3E}">
        <p14:creationId xmlns:p14="http://schemas.microsoft.com/office/powerpoint/2010/main" val="1397786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73D85-24B5-B879-1E56-7554C49ABC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C7B446-7F57-4630-CEEB-1C5BB17C4A9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D48167B-8912-7A30-4BA3-8FA55190DFC0}"/>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DCC4DCC5-F23D-5091-9207-51F496E9307D}"/>
              </a:ext>
            </a:extLst>
          </p:cNvPr>
          <p:cNvSpPr>
            <a:spLocks noGrp="1"/>
          </p:cNvSpPr>
          <p:nvPr>
            <p:ph type="sldNum" sz="quarter" idx="5"/>
          </p:nvPr>
        </p:nvSpPr>
        <p:spPr/>
        <p:txBody>
          <a:bodyPr/>
          <a:lstStyle/>
          <a:p>
            <a:fld id="{41464DB0-CCE3-4363-801A-A01AADC6398D}" type="slidenum">
              <a:rPr lang="zh-CN" altLang="en-US" smtClean="0"/>
              <a:pPr/>
              <a:t>25</a:t>
            </a:fld>
            <a:endParaRPr lang="zh-CN" altLang="en-US"/>
          </a:p>
        </p:txBody>
      </p:sp>
    </p:spTree>
    <p:extLst>
      <p:ext uri="{BB962C8B-B14F-4D97-AF65-F5344CB8AC3E}">
        <p14:creationId xmlns:p14="http://schemas.microsoft.com/office/powerpoint/2010/main" val="3364029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B10B9-37A1-E1BC-8E3D-AA14A8A75E9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A5F191-A789-E691-D4B9-D049AEA1C9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82EFDCD-A0A4-646F-300F-85E2A1BBE651}"/>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738F203F-5E2E-3D45-C759-799EE165AA0C}"/>
              </a:ext>
            </a:extLst>
          </p:cNvPr>
          <p:cNvSpPr>
            <a:spLocks noGrp="1"/>
          </p:cNvSpPr>
          <p:nvPr>
            <p:ph type="sldNum" sz="quarter" idx="5"/>
          </p:nvPr>
        </p:nvSpPr>
        <p:spPr/>
        <p:txBody>
          <a:bodyPr/>
          <a:lstStyle/>
          <a:p>
            <a:fld id="{41464DB0-CCE3-4363-801A-A01AADC6398D}" type="slidenum">
              <a:rPr lang="zh-CN" altLang="en-US" smtClean="0"/>
              <a:pPr/>
              <a:t>26</a:t>
            </a:fld>
            <a:endParaRPr lang="zh-CN" altLang="en-US"/>
          </a:p>
        </p:txBody>
      </p:sp>
    </p:spTree>
    <p:extLst>
      <p:ext uri="{BB962C8B-B14F-4D97-AF65-F5344CB8AC3E}">
        <p14:creationId xmlns:p14="http://schemas.microsoft.com/office/powerpoint/2010/main" val="3725775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BF5A9-766F-AC4D-06FB-6093882532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20DA44-B311-D68F-D872-3F6BA7137E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B8B834D-C02C-336A-7097-C629ECAAF382}"/>
              </a:ext>
            </a:extLst>
          </p:cNvPr>
          <p:cNvSpPr>
            <a:spLocks noGrp="1"/>
          </p:cNvSpPr>
          <p:nvPr>
            <p:ph type="body" idx="1"/>
          </p:nvPr>
        </p:nvSpPr>
        <p:spPr/>
        <p:txBody>
          <a:bodyPr/>
          <a:lstStyle/>
          <a:p>
            <a:pPr>
              <a:lnSpc>
                <a:spcPct val="150000"/>
              </a:lnSpc>
            </a:pPr>
            <a:r>
              <a:rPr lang="en-US" altLang="zh-CN" sz="12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iGestureGlove</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原型系统提供的交互模块则允许用户通过手势完成交互任务，系统实现的交互指令包含移动、选择、抓取、旋转和缩放五类交互功能，使用第四章中以用户为中心的手势集合，通过映射函数实现对光标的平移控制，通过决策树模型实现手势的分类，为手势交互提供基础支持。</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sz="1200" dirty="0">
                <a:effectLst/>
                <a:latin typeface="宋体" panose="02010600030101010101" pitchFamily="2" charset="-122"/>
                <a:ea typeface="宋体" panose="02010600030101010101" pitchFamily="2" charset="-122"/>
                <a:cs typeface="Times New Roman" panose="02020603050405020304" pitchFamily="18" charset="0"/>
              </a:rPr>
              <a:t>    在大屏环境下，用户佩戴数据手套，能够在行进或移动的过程中进行手势交互操作，空间位置不受限制，提升了移动环境下的交互效率和用户体验。</a:t>
            </a:r>
            <a:endParaRPr lang="en-US" altLang="zh-CN" dirty="0"/>
          </a:p>
        </p:txBody>
      </p:sp>
      <p:sp>
        <p:nvSpPr>
          <p:cNvPr id="4" name="灯片编号占位符 3">
            <a:extLst>
              <a:ext uri="{FF2B5EF4-FFF2-40B4-BE49-F238E27FC236}">
                <a16:creationId xmlns:a16="http://schemas.microsoft.com/office/drawing/2014/main" id="{328A93C8-7944-699B-8EAD-1E6E0EA49EFE}"/>
              </a:ext>
            </a:extLst>
          </p:cNvPr>
          <p:cNvSpPr>
            <a:spLocks noGrp="1"/>
          </p:cNvSpPr>
          <p:nvPr>
            <p:ph type="sldNum" sz="quarter" idx="5"/>
          </p:nvPr>
        </p:nvSpPr>
        <p:spPr/>
        <p:txBody>
          <a:bodyPr/>
          <a:lstStyle/>
          <a:p>
            <a:fld id="{41464DB0-CCE3-4363-801A-A01AADC6398D}" type="slidenum">
              <a:rPr lang="zh-CN" altLang="en-US" smtClean="0"/>
              <a:pPr/>
              <a:t>27</a:t>
            </a:fld>
            <a:endParaRPr lang="zh-CN" altLang="en-US"/>
          </a:p>
        </p:txBody>
      </p:sp>
    </p:spTree>
    <p:extLst>
      <p:ext uri="{BB962C8B-B14F-4D97-AF65-F5344CB8AC3E}">
        <p14:creationId xmlns:p14="http://schemas.microsoft.com/office/powerpoint/2010/main" val="2361321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153D3-F911-0DC4-3CFF-B1F0C28A1C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EDAA467-AFBA-F835-9A88-FE86FCB8CCE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7CDD62-33EF-6E9C-9BB7-766DC25F10E4}"/>
              </a:ext>
            </a:extLst>
          </p:cNvPr>
          <p:cNvSpPr>
            <a:spLocks noGrp="1"/>
          </p:cNvSpPr>
          <p:nvPr>
            <p:ph type="body" idx="1"/>
          </p:nvPr>
        </p:nvSpPr>
        <p:spPr/>
        <p:txBody>
          <a:bodyPr/>
          <a:lstStyle/>
          <a:p>
            <a:pPr indent="457200" algn="just" defTabSz="457200" fontAlgn="auto">
              <a:spcBef>
                <a:spcPts val="0"/>
              </a:spcBef>
              <a:spcAft>
                <a:spcPts val="0"/>
              </a:spcAft>
              <a:defRPr/>
            </a:pPr>
            <a:r>
              <a:rPr lang="zh-CN" altLang="en-US" dirty="0">
                <a:latin typeface="宋体" panose="02010600030101010101" pitchFamily="2" charset="-122"/>
                <a:ea typeface="宋体" panose="02010600030101010101" pitchFamily="2" charset="-122"/>
                <a:cs typeface="+mn-ea"/>
                <a:sym typeface="+mn-lt"/>
              </a:rPr>
              <a:t>研究了一种</a:t>
            </a:r>
            <a:r>
              <a:rPr lang="zh-CN" altLang="en-US" b="1" dirty="0">
                <a:latin typeface="宋体" panose="02010600030101010101" pitchFamily="2" charset="-122"/>
                <a:ea typeface="宋体" panose="02010600030101010101" pitchFamily="2" charset="-122"/>
                <a:cs typeface="+mn-ea"/>
                <a:sym typeface="+mn-lt"/>
              </a:rPr>
              <a:t>融合手部约束的全手行为跟踪算法</a:t>
            </a:r>
            <a:r>
              <a:rPr lang="zh-CN" altLang="en-US" dirty="0">
                <a:latin typeface="宋体" panose="02010600030101010101" pitchFamily="2" charset="-122"/>
                <a:ea typeface="宋体" panose="02010600030101010101" pitchFamily="2" charset="-122"/>
                <a:cs typeface="+mn-ea"/>
                <a:sym typeface="+mn-lt"/>
              </a:rPr>
              <a:t>，降低了可穿戴设备存在的错位误差。通过发掘人体手部结构与关节约束，将关节的生理约束转化为基于姿态描述的数值约束，并将其作为先验知识融入到姿态求解算法。本方法无需额外的设备支持并且可扩展到更多的约束维度，以提高姿态估计方法的性能。</a:t>
            </a:r>
            <a:r>
              <a:rPr lang="en-US" altLang="zh-CN" dirty="0">
                <a:latin typeface="宋体" panose="02010600030101010101" pitchFamily="2" charset="-122"/>
                <a:ea typeface="宋体" panose="02010600030101010101" pitchFamily="2" charset="-122"/>
                <a:cs typeface="+mn-ea"/>
                <a:sym typeface="+mn-lt"/>
              </a:rPr>
              <a:t>【】</a:t>
            </a:r>
          </a:p>
          <a:p>
            <a:pPr marL="0" marR="0" lvl="0" indent="457200" algn="just" defTabSz="457200" rtl="0" eaLnBrk="1" fontAlgn="auto" latinLnBrk="0" hangingPunct="1">
              <a:lnSpc>
                <a:spcPct val="100000"/>
              </a:lnSpc>
              <a:spcBef>
                <a:spcPts val="0"/>
              </a:spcBef>
              <a:spcAft>
                <a:spcPts val="0"/>
              </a:spcAft>
              <a:buClrTx/>
              <a:buSzTx/>
              <a:buFontTx/>
              <a:buNone/>
              <a:tabLst/>
              <a:defRPr/>
            </a:pPr>
            <a:r>
              <a:rPr lang="zh-CN" altLang="en-US" dirty="0">
                <a:latin typeface="宋体" panose="02010600030101010101" pitchFamily="2" charset="-122"/>
                <a:ea typeface="宋体" panose="02010600030101010101" pitchFamily="2" charset="-122"/>
                <a:cs typeface="+mn-ea"/>
                <a:sym typeface="+mn-lt"/>
              </a:rPr>
              <a:t>基于用户参与的方法设计了一套手势集合，该手势集合满足平面交互的基本功能。本文基于该手势集合给出了</a:t>
            </a:r>
            <a:r>
              <a:rPr lang="zh-CN" altLang="en-US" b="1" dirty="0">
                <a:latin typeface="宋体" panose="02010600030101010101" pitchFamily="2" charset="-122"/>
                <a:ea typeface="宋体" panose="02010600030101010101" pitchFamily="2" charset="-122"/>
                <a:cs typeface="+mn-ea"/>
                <a:sym typeface="+mn-lt"/>
              </a:rPr>
              <a:t>一种手势交互实现方法</a:t>
            </a:r>
            <a:r>
              <a:rPr lang="zh-CN" altLang="en-US" dirty="0">
                <a:latin typeface="宋体" panose="02010600030101010101" pitchFamily="2" charset="-122"/>
                <a:ea typeface="宋体" panose="02010600030101010101" pitchFamily="2" charset="-122"/>
                <a:cs typeface="+mn-ea"/>
                <a:sym typeface="+mn-lt"/>
              </a:rPr>
              <a:t>，通过长短距坐标映射模型，能够满足人手活动空间与虚拟平面空间的坐标映射，通过决策树模型，利用手部姿态进行手势识别。此外本文探究了震颤与交互意图联系，实验验证了通过震颤识别交互意图的可行性，为手势交互中误识别问题提供一种研究思路。</a:t>
            </a:r>
            <a:r>
              <a:rPr lang="en-US" altLang="zh-CN" dirty="0">
                <a:latin typeface="宋体" panose="02010600030101010101" pitchFamily="2" charset="-122"/>
                <a:ea typeface="宋体" panose="02010600030101010101" pitchFamily="2" charset="-122"/>
                <a:cs typeface="+mn-ea"/>
                <a:sym typeface="+mn-lt"/>
              </a:rPr>
              <a:t>【】</a:t>
            </a:r>
            <a:endParaRPr lang="zh-CN" altLang="en-US" dirty="0">
              <a:latin typeface="宋体" panose="02010600030101010101" pitchFamily="2" charset="-122"/>
              <a:ea typeface="宋体" panose="02010600030101010101" pitchFamily="2" charset="-122"/>
              <a:cs typeface="+mn-ea"/>
              <a:sym typeface="+mn-lt"/>
            </a:endParaRPr>
          </a:p>
          <a:p>
            <a:pPr marL="0" marR="0" lvl="0" indent="457200" algn="just" defTabSz="457200" rtl="0" eaLnBrk="1" fontAlgn="auto" latinLnBrk="0" hangingPunct="1">
              <a:lnSpc>
                <a:spcPct val="100000"/>
              </a:lnSpc>
              <a:spcBef>
                <a:spcPts val="0"/>
              </a:spcBef>
              <a:spcAft>
                <a:spcPts val="0"/>
              </a:spcAft>
              <a:buClrTx/>
              <a:buSzTx/>
              <a:buFontTx/>
              <a:buNone/>
              <a:tabLst/>
              <a:defRPr/>
            </a:pPr>
            <a:r>
              <a:rPr lang="zh-CN" altLang="en-US" dirty="0">
                <a:latin typeface="宋体" panose="02010600030101010101" pitchFamily="2" charset="-122"/>
                <a:ea typeface="宋体" panose="02010600030101010101" pitchFamily="2" charset="-122"/>
                <a:cs typeface="+mn-ea"/>
                <a:sym typeface="+mn-lt"/>
              </a:rPr>
              <a:t>设计并实现了一个</a:t>
            </a:r>
            <a:r>
              <a:rPr lang="zh-CN" altLang="en-US" b="1" dirty="0">
                <a:latin typeface="宋体" panose="02010600030101010101" pitchFamily="2" charset="-122"/>
                <a:ea typeface="宋体" panose="02010600030101010101" pitchFamily="2" charset="-122"/>
                <a:cs typeface="+mn-ea"/>
                <a:sym typeface="+mn-lt"/>
              </a:rPr>
              <a:t>空中手势交互原型系统</a:t>
            </a:r>
            <a:r>
              <a:rPr lang="en-US" altLang="zh-CN" dirty="0">
                <a:latin typeface="宋体" panose="02010600030101010101" pitchFamily="2" charset="-122"/>
                <a:ea typeface="宋体" panose="02010600030101010101" pitchFamily="2" charset="-122"/>
                <a:cs typeface="+mn-ea"/>
                <a:sym typeface="+mn-lt"/>
              </a:rPr>
              <a:t>iGestureGlove</a:t>
            </a:r>
            <a:r>
              <a:rPr lang="zh-CN" altLang="en-US" dirty="0">
                <a:latin typeface="宋体" panose="02010600030101010101" pitchFamily="2" charset="-122"/>
                <a:ea typeface="宋体" panose="02010600030101010101" pitchFamily="2" charset="-122"/>
                <a:cs typeface="+mn-ea"/>
                <a:sym typeface="+mn-lt"/>
              </a:rPr>
              <a:t>，研究了一种</a:t>
            </a:r>
            <a:r>
              <a:rPr lang="zh-CN" altLang="en-US" b="1" dirty="0">
                <a:latin typeface="宋体" panose="02010600030101010101" pitchFamily="2" charset="-122"/>
                <a:ea typeface="宋体" panose="02010600030101010101" pitchFamily="2" charset="-122"/>
                <a:cs typeface="+mn-ea"/>
                <a:sym typeface="+mn-lt"/>
              </a:rPr>
              <a:t>模块化数据手套</a:t>
            </a:r>
            <a:r>
              <a:rPr lang="zh-CN" altLang="en-US" dirty="0">
                <a:latin typeface="宋体" panose="02010600030101010101" pitchFamily="2" charset="-122"/>
                <a:ea typeface="宋体" panose="02010600030101010101" pitchFamily="2" charset="-122"/>
                <a:cs typeface="+mn-ea"/>
                <a:sym typeface="+mn-lt"/>
              </a:rPr>
              <a:t>。由于模块化的设计，本文的数据手套可以满足多种手部模型需求，具有较高的拓展性。本文设计的原型系统通过数据手套捕捉用户的运动信息，与实际应用场景相结合，实现自然手势交互。</a:t>
            </a:r>
            <a:r>
              <a:rPr lang="en-US" altLang="zh-CN" dirty="0">
                <a:latin typeface="宋体" panose="02010600030101010101" pitchFamily="2" charset="-122"/>
                <a:ea typeface="宋体" panose="02010600030101010101" pitchFamily="2" charset="-122"/>
                <a:cs typeface="+mn-ea"/>
                <a:sym typeface="+mn-lt"/>
              </a:rPr>
              <a:t>【】</a:t>
            </a:r>
            <a:endParaRPr lang="zh-CN" altLang="en-US" dirty="0">
              <a:latin typeface="宋体" panose="02010600030101010101" pitchFamily="2" charset="-122"/>
              <a:ea typeface="宋体" panose="02010600030101010101" pitchFamily="2" charset="-122"/>
              <a:cs typeface="+mn-ea"/>
              <a:sym typeface="+mn-lt"/>
            </a:endParaRPr>
          </a:p>
          <a:p>
            <a:pPr indent="457200" algn="just" defTabSz="457200" fontAlgn="auto">
              <a:spcBef>
                <a:spcPts val="0"/>
              </a:spcBef>
              <a:spcAft>
                <a:spcPts val="0"/>
              </a:spcAft>
              <a:defRPr/>
            </a:pPr>
            <a:endParaRPr lang="zh-CN" altLang="en-US" dirty="0">
              <a:latin typeface="宋体" panose="02010600030101010101" pitchFamily="2" charset="-122"/>
              <a:ea typeface="宋体" panose="02010600030101010101" pitchFamily="2" charset="-122"/>
              <a:cs typeface="+mn-ea"/>
              <a:sym typeface="+mn-lt"/>
            </a:endParaRPr>
          </a:p>
        </p:txBody>
      </p:sp>
      <p:sp>
        <p:nvSpPr>
          <p:cNvPr id="4" name="灯片编号占位符 3">
            <a:extLst>
              <a:ext uri="{FF2B5EF4-FFF2-40B4-BE49-F238E27FC236}">
                <a16:creationId xmlns:a16="http://schemas.microsoft.com/office/drawing/2014/main" id="{EE279F3C-D257-4D88-1D64-E006CD0CCD99}"/>
              </a:ext>
            </a:extLst>
          </p:cNvPr>
          <p:cNvSpPr>
            <a:spLocks noGrp="1"/>
          </p:cNvSpPr>
          <p:nvPr>
            <p:ph type="sldNum" sz="quarter" idx="5"/>
          </p:nvPr>
        </p:nvSpPr>
        <p:spPr/>
        <p:txBody>
          <a:bodyPr/>
          <a:lstStyle/>
          <a:p>
            <a:fld id="{41464DB0-CCE3-4363-801A-A01AADC6398D}" type="slidenum">
              <a:rPr lang="zh-CN" altLang="en-US" smtClean="0"/>
              <a:pPr/>
              <a:t>29</a:t>
            </a:fld>
            <a:endParaRPr lang="zh-CN" altLang="en-US"/>
          </a:p>
        </p:txBody>
      </p:sp>
    </p:spTree>
    <p:extLst>
      <p:ext uri="{BB962C8B-B14F-4D97-AF65-F5344CB8AC3E}">
        <p14:creationId xmlns:p14="http://schemas.microsoft.com/office/powerpoint/2010/main" val="290952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0840E-EA14-4B07-21B8-8A9BC209F8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A5CD2E3-848C-D7E7-AEC2-6FAC2D300B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FF1D89B-6F19-0733-6D02-52CEB7A64B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宋体" panose="02010600030101010101" pitchFamily="2" charset="-122"/>
                <a:ea typeface="宋体" panose="02010600030101010101" pitchFamily="2" charset="-122"/>
                <a:cs typeface="+mn-ea"/>
                <a:sym typeface="+mn-lt"/>
              </a:rPr>
              <a:t>本文的手部约束方法所用约束并未充分考虑手部关节的肌肉运动关系。举例而言，掌指关节在手部运动中涉及两个自由度，而这两个自由度之间存在相互制约的关系，两个自由度的姿态值无法同时达到最大或最小值。可以根据手部肌肉运动原理，</a:t>
            </a:r>
            <a:r>
              <a:rPr lang="zh-CN" altLang="en-US" b="1" dirty="0">
                <a:latin typeface="宋体" panose="02010600030101010101" pitchFamily="2" charset="-122"/>
                <a:ea typeface="宋体" panose="02010600030101010101" pitchFamily="2" charset="-122"/>
                <a:cs typeface="+mn-ea"/>
                <a:sym typeface="+mn-lt"/>
              </a:rPr>
              <a:t>对手部约束进行精细化建模</a:t>
            </a:r>
            <a:r>
              <a:rPr lang="zh-CN" altLang="en-US" dirty="0">
                <a:latin typeface="宋体" panose="02010600030101010101" pitchFamily="2" charset="-122"/>
                <a:ea typeface="宋体" panose="02010600030101010101" pitchFamily="2" charset="-122"/>
                <a:cs typeface="+mn-ea"/>
                <a:sym typeface="+mn-lt"/>
              </a:rPr>
              <a:t>，以进一步提高姿态估计方法的准确性。</a:t>
            </a:r>
            <a:r>
              <a:rPr lang="en-US" altLang="zh-CN" dirty="0">
                <a:latin typeface="宋体" panose="02010600030101010101" pitchFamily="2" charset="-122"/>
                <a:ea typeface="宋体" panose="02010600030101010101" pitchFamily="2" charset="-122"/>
                <a:cs typeface="+mn-ea"/>
                <a:sym typeface="+mn-lt"/>
              </a:rPr>
              <a:t>【】</a:t>
            </a:r>
            <a:endParaRPr lang="zh-CN" altLang="en-US" dirty="0">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宋体" panose="02010600030101010101" pitchFamily="2" charset="-122"/>
                <a:ea typeface="宋体" panose="02010600030101010101" pitchFamily="2" charset="-122"/>
                <a:cs typeface="+mn-ea"/>
                <a:sym typeface="+mn-lt"/>
              </a:rPr>
              <a:t>本文所研究的五种手势类型满足手势交互的基本功能，但更复杂的综合交互场景下，需要实现更多的交互功能，根据需求增加研究的手势类型，以丰富手势的多样性。通过</a:t>
            </a:r>
            <a:r>
              <a:rPr lang="zh-CN" altLang="en-US" b="1" dirty="0">
                <a:latin typeface="宋体" panose="02010600030101010101" pitchFamily="2" charset="-122"/>
                <a:ea typeface="宋体" panose="02010600030101010101" pitchFamily="2" charset="-122"/>
                <a:cs typeface="+mn-ea"/>
                <a:sym typeface="+mn-lt"/>
              </a:rPr>
              <a:t>引入更多手势类型</a:t>
            </a:r>
            <a:r>
              <a:rPr lang="zh-CN" altLang="en-US" dirty="0">
                <a:latin typeface="宋体" panose="02010600030101010101" pitchFamily="2" charset="-122"/>
                <a:ea typeface="宋体" panose="02010600030101010101" pitchFamily="2" charset="-122"/>
                <a:cs typeface="+mn-ea"/>
                <a:sym typeface="+mn-lt"/>
              </a:rPr>
              <a:t>，能够更全面地捕捉用户的动作，从而提升交互系统的灵活性和适用性。</a:t>
            </a:r>
            <a:r>
              <a:rPr lang="en-US" altLang="zh-CN" dirty="0">
                <a:latin typeface="宋体" panose="02010600030101010101" pitchFamily="2" charset="-122"/>
                <a:ea typeface="宋体" panose="02010600030101010101" pitchFamily="2" charset="-122"/>
                <a:cs typeface="+mn-ea"/>
                <a:sym typeface="+mn-lt"/>
              </a:rPr>
              <a:t>【】</a:t>
            </a:r>
            <a:endParaRPr lang="zh-CN" altLang="en-US" dirty="0">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宋体" panose="02010600030101010101" pitchFamily="2" charset="-122"/>
                <a:ea typeface="宋体" panose="02010600030101010101" pitchFamily="2" charset="-122"/>
                <a:cs typeface="+mn-ea"/>
                <a:sym typeface="+mn-lt"/>
              </a:rPr>
              <a:t>本文着重探讨了通过震颤特征识别实现交互意图的可行性，未来深入</a:t>
            </a:r>
            <a:r>
              <a:rPr lang="zh-CN" altLang="en-US" b="1" dirty="0">
                <a:latin typeface="宋体" panose="02010600030101010101" pitchFamily="2" charset="-122"/>
                <a:ea typeface="宋体" panose="02010600030101010101" pitchFamily="2" charset="-122"/>
                <a:cs typeface="+mn-ea"/>
                <a:sym typeface="+mn-lt"/>
              </a:rPr>
              <a:t>挖掘震颤特征与交互意图的关系</a:t>
            </a:r>
            <a:r>
              <a:rPr lang="zh-CN" altLang="en-US" dirty="0">
                <a:latin typeface="宋体" panose="02010600030101010101" pitchFamily="2" charset="-122"/>
                <a:ea typeface="宋体" panose="02010600030101010101" pitchFamily="2" charset="-122"/>
                <a:cs typeface="+mn-ea"/>
                <a:sym typeface="+mn-lt"/>
              </a:rPr>
              <a:t>，同时研究需要进一步拓展与细分用户行为，定位影响交互意图的震颤特征。</a:t>
            </a:r>
            <a:r>
              <a:rPr lang="en-US" altLang="zh-CN" dirty="0">
                <a:latin typeface="宋体" panose="02010600030101010101" pitchFamily="2" charset="-122"/>
                <a:ea typeface="宋体" panose="02010600030101010101" pitchFamily="2" charset="-122"/>
                <a:cs typeface="+mn-ea"/>
                <a:sym typeface="+mn-lt"/>
              </a:rPr>
              <a:t>【】</a:t>
            </a:r>
            <a:endParaRPr lang="zh-CN" altLang="en-US" dirty="0">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宋体" panose="02010600030101010101" pitchFamily="2" charset="-122"/>
                <a:ea typeface="宋体" panose="02010600030101010101" pitchFamily="2" charset="-122"/>
                <a:cs typeface="+mn-ea"/>
                <a:sym typeface="+mn-lt"/>
              </a:rPr>
              <a:t>在交互设计和算法优化中考虑主观交互意图，有助于建立更自然的交互系统。未来的研究方向需要包括</a:t>
            </a:r>
            <a:r>
              <a:rPr lang="zh-CN" altLang="en-US" b="1" dirty="0">
                <a:latin typeface="宋体" panose="02010600030101010101" pitchFamily="2" charset="-122"/>
                <a:ea typeface="宋体" panose="02010600030101010101" pitchFamily="2" charset="-122"/>
                <a:cs typeface="+mn-ea"/>
                <a:sym typeface="+mn-lt"/>
              </a:rPr>
              <a:t>对不同交互场景下交互意图的更精细化分析</a:t>
            </a:r>
            <a:r>
              <a:rPr lang="zh-CN" altLang="en-US" dirty="0">
                <a:latin typeface="宋体" panose="02010600030101010101" pitchFamily="2" charset="-122"/>
                <a:ea typeface="宋体" panose="02010600030101010101" pitchFamily="2" charset="-122"/>
                <a:cs typeface="+mn-ea"/>
                <a:sym typeface="+mn-lt"/>
              </a:rPr>
              <a:t>，以提高系统对用户意图的理解和识别能力，在具体的任务条件与环境中进行结果对比，验证系统的实用性。</a:t>
            </a:r>
            <a:r>
              <a:rPr lang="en-US" altLang="zh-CN" dirty="0">
                <a:latin typeface="宋体" panose="02010600030101010101" pitchFamily="2" charset="-122"/>
                <a:ea typeface="宋体" panose="02010600030101010101" pitchFamily="2" charset="-122"/>
                <a:cs typeface="+mn-ea"/>
                <a:sym typeface="+mn-lt"/>
              </a:rPr>
              <a:t>【】</a:t>
            </a:r>
            <a:endParaRPr lang="zh-CN" altLang="en-US" dirty="0">
              <a:latin typeface="宋体" panose="02010600030101010101" pitchFamily="2" charset="-122"/>
              <a:ea typeface="宋体" panose="02010600030101010101" pitchFamily="2" charset="-122"/>
              <a:cs typeface="+mn-ea"/>
              <a:sym typeface="+mn-lt"/>
            </a:endParaRPr>
          </a:p>
          <a:p>
            <a:endParaRPr lang="en-US" altLang="zh-CN" dirty="0"/>
          </a:p>
        </p:txBody>
      </p:sp>
      <p:sp>
        <p:nvSpPr>
          <p:cNvPr id="4" name="灯片编号占位符 3">
            <a:extLst>
              <a:ext uri="{FF2B5EF4-FFF2-40B4-BE49-F238E27FC236}">
                <a16:creationId xmlns:a16="http://schemas.microsoft.com/office/drawing/2014/main" id="{69BF84D2-11E6-BA3B-691E-5D15BA0C5AB3}"/>
              </a:ext>
            </a:extLst>
          </p:cNvPr>
          <p:cNvSpPr>
            <a:spLocks noGrp="1"/>
          </p:cNvSpPr>
          <p:nvPr>
            <p:ph type="sldNum" sz="quarter" idx="5"/>
          </p:nvPr>
        </p:nvSpPr>
        <p:spPr/>
        <p:txBody>
          <a:bodyPr/>
          <a:lstStyle/>
          <a:p>
            <a:fld id="{41464DB0-CCE3-4363-801A-A01AADC6398D}" type="slidenum">
              <a:rPr lang="zh-CN" altLang="en-US" smtClean="0"/>
              <a:pPr/>
              <a:t>30</a:t>
            </a:fld>
            <a:endParaRPr lang="zh-CN" altLang="en-US"/>
          </a:p>
        </p:txBody>
      </p:sp>
    </p:spTree>
    <p:extLst>
      <p:ext uri="{BB962C8B-B14F-4D97-AF65-F5344CB8AC3E}">
        <p14:creationId xmlns:p14="http://schemas.microsoft.com/office/powerpoint/2010/main" val="3958801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pPr/>
              <a:t>31</a:t>
            </a:fld>
            <a:endParaRPr lang="zh-CN" altLang="en-US"/>
          </a:p>
        </p:txBody>
      </p:sp>
    </p:spTree>
    <p:extLst>
      <p:ext uri="{BB962C8B-B14F-4D97-AF65-F5344CB8AC3E}">
        <p14:creationId xmlns:p14="http://schemas.microsoft.com/office/powerpoint/2010/main" val="1004275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20A4C-58C0-06B7-A1DF-9091E1F1F5A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5786A0-3F63-62B1-C14E-864F344D435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4E564C9-C795-658D-AAB6-00EC00F19D43}"/>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011E4029-DF56-1172-800D-C2071577EA95}"/>
              </a:ext>
            </a:extLst>
          </p:cNvPr>
          <p:cNvSpPr>
            <a:spLocks noGrp="1"/>
          </p:cNvSpPr>
          <p:nvPr>
            <p:ph type="sldNum" sz="quarter" idx="5"/>
          </p:nvPr>
        </p:nvSpPr>
        <p:spPr/>
        <p:txBody>
          <a:bodyPr/>
          <a:lstStyle/>
          <a:p>
            <a:fld id="{41464DB0-CCE3-4363-801A-A01AADC6398D}" type="slidenum">
              <a:rPr lang="zh-CN" altLang="en-US" smtClean="0"/>
              <a:pPr/>
              <a:t>32</a:t>
            </a:fld>
            <a:endParaRPr lang="zh-CN" altLang="en-US"/>
          </a:p>
        </p:txBody>
      </p:sp>
    </p:spTree>
    <p:extLst>
      <p:ext uri="{BB962C8B-B14F-4D97-AF65-F5344CB8AC3E}">
        <p14:creationId xmlns:p14="http://schemas.microsoft.com/office/powerpoint/2010/main" val="825345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pPr/>
              <a:t>33</a:t>
            </a:fld>
            <a:endParaRPr lang="zh-CN" altLang="en-US"/>
          </a:p>
        </p:txBody>
      </p:sp>
    </p:spTree>
    <p:extLst>
      <p:ext uri="{BB962C8B-B14F-4D97-AF65-F5344CB8AC3E}">
        <p14:creationId xmlns:p14="http://schemas.microsoft.com/office/powerpoint/2010/main" val="1328948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347CC-DBFC-0464-A698-628BFDBEF55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230B314-5EDE-7F85-9AC3-063EC48BA8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AF33340-B3E3-9090-FEE8-9DC5305114CC}"/>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C40F84F6-B9AE-F7D0-2845-80FBDB30B4A9}"/>
              </a:ext>
            </a:extLst>
          </p:cNvPr>
          <p:cNvSpPr>
            <a:spLocks noGrp="1"/>
          </p:cNvSpPr>
          <p:nvPr>
            <p:ph type="sldNum" sz="quarter" idx="5"/>
          </p:nvPr>
        </p:nvSpPr>
        <p:spPr/>
        <p:txBody>
          <a:bodyPr/>
          <a:lstStyle/>
          <a:p>
            <a:fld id="{41464DB0-CCE3-4363-801A-A01AADC6398D}" type="slidenum">
              <a:rPr lang="zh-CN" altLang="en-US" smtClean="0"/>
              <a:pPr/>
              <a:t>7</a:t>
            </a:fld>
            <a:endParaRPr lang="zh-CN" altLang="en-US"/>
          </a:p>
        </p:txBody>
      </p:sp>
    </p:spTree>
    <p:extLst>
      <p:ext uri="{BB962C8B-B14F-4D97-AF65-F5344CB8AC3E}">
        <p14:creationId xmlns:p14="http://schemas.microsoft.com/office/powerpoint/2010/main" val="1526602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3EF-F3C4-7AD8-EB36-162FC3511D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98B2AA-64B4-14D3-D20B-ACA6EC0839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92D087-B63E-AA21-6F9F-450186E79651}"/>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38C14E22-AA3F-819B-FF0C-9E30E2F17A7B}"/>
              </a:ext>
            </a:extLst>
          </p:cNvPr>
          <p:cNvSpPr>
            <a:spLocks noGrp="1"/>
          </p:cNvSpPr>
          <p:nvPr>
            <p:ph type="sldNum" sz="quarter" idx="5"/>
          </p:nvPr>
        </p:nvSpPr>
        <p:spPr/>
        <p:txBody>
          <a:bodyPr/>
          <a:lstStyle/>
          <a:p>
            <a:fld id="{41464DB0-CCE3-4363-801A-A01AADC6398D}" type="slidenum">
              <a:rPr lang="zh-CN" altLang="en-US" smtClean="0"/>
              <a:pPr/>
              <a:t>8</a:t>
            </a:fld>
            <a:endParaRPr lang="zh-CN" altLang="en-US"/>
          </a:p>
        </p:txBody>
      </p:sp>
    </p:spTree>
    <p:extLst>
      <p:ext uri="{BB962C8B-B14F-4D97-AF65-F5344CB8AC3E}">
        <p14:creationId xmlns:p14="http://schemas.microsoft.com/office/powerpoint/2010/main" val="17817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8885B-9FE3-D7BE-F62B-7B0F17F1E4D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C26D6F2-CF2C-28C0-D07E-1B0CE79B2C4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FE3533-670B-EF02-89C7-53573B1D0DE0}"/>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13010E18-21FB-9741-AF09-75ADF4241FEC}"/>
              </a:ext>
            </a:extLst>
          </p:cNvPr>
          <p:cNvSpPr>
            <a:spLocks noGrp="1"/>
          </p:cNvSpPr>
          <p:nvPr>
            <p:ph type="sldNum" sz="quarter" idx="5"/>
          </p:nvPr>
        </p:nvSpPr>
        <p:spPr/>
        <p:txBody>
          <a:bodyPr/>
          <a:lstStyle/>
          <a:p>
            <a:fld id="{41464DB0-CCE3-4363-801A-A01AADC6398D}" type="slidenum">
              <a:rPr lang="zh-CN" altLang="en-US" smtClean="0"/>
              <a:pPr/>
              <a:t>9</a:t>
            </a:fld>
            <a:endParaRPr lang="zh-CN" altLang="en-US"/>
          </a:p>
        </p:txBody>
      </p:sp>
    </p:spTree>
    <p:extLst>
      <p:ext uri="{BB962C8B-B14F-4D97-AF65-F5344CB8AC3E}">
        <p14:creationId xmlns:p14="http://schemas.microsoft.com/office/powerpoint/2010/main" val="2377174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EDB58-59A3-3A98-218E-AE30EE8922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8B0DD1-56B6-DB5E-CEAE-C92EED4A6AD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1BE283E-E008-D7A7-682E-EF37354401FD}"/>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E60312BC-A494-0738-EAF2-4BFB997A3F71}"/>
              </a:ext>
            </a:extLst>
          </p:cNvPr>
          <p:cNvSpPr>
            <a:spLocks noGrp="1"/>
          </p:cNvSpPr>
          <p:nvPr>
            <p:ph type="sldNum" sz="quarter" idx="5"/>
          </p:nvPr>
        </p:nvSpPr>
        <p:spPr/>
        <p:txBody>
          <a:bodyPr/>
          <a:lstStyle/>
          <a:p>
            <a:fld id="{41464DB0-CCE3-4363-801A-A01AADC6398D}" type="slidenum">
              <a:rPr lang="zh-CN" altLang="en-US" smtClean="0"/>
              <a:pPr/>
              <a:t>10</a:t>
            </a:fld>
            <a:endParaRPr lang="zh-CN" altLang="en-US"/>
          </a:p>
        </p:txBody>
      </p:sp>
    </p:spTree>
    <p:extLst>
      <p:ext uri="{BB962C8B-B14F-4D97-AF65-F5344CB8AC3E}">
        <p14:creationId xmlns:p14="http://schemas.microsoft.com/office/powerpoint/2010/main" val="830209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BC94F-913C-580D-515A-D78A3030692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5E0510-73CB-CC93-3FAA-FF16F70EF87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6BA45A1-B5FB-EDC3-672E-99D6459C9A5C}"/>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A28D0B3A-53C4-D25E-AB64-7C2472897B2A}"/>
              </a:ext>
            </a:extLst>
          </p:cNvPr>
          <p:cNvSpPr>
            <a:spLocks noGrp="1"/>
          </p:cNvSpPr>
          <p:nvPr>
            <p:ph type="sldNum" sz="quarter" idx="5"/>
          </p:nvPr>
        </p:nvSpPr>
        <p:spPr/>
        <p:txBody>
          <a:bodyPr/>
          <a:lstStyle/>
          <a:p>
            <a:fld id="{41464DB0-CCE3-4363-801A-A01AADC6398D}" type="slidenum">
              <a:rPr lang="zh-CN" altLang="en-US" smtClean="0"/>
              <a:pPr/>
              <a:t>11</a:t>
            </a:fld>
            <a:endParaRPr lang="zh-CN" altLang="en-US"/>
          </a:p>
        </p:txBody>
      </p:sp>
    </p:spTree>
    <p:extLst>
      <p:ext uri="{BB962C8B-B14F-4D97-AF65-F5344CB8AC3E}">
        <p14:creationId xmlns:p14="http://schemas.microsoft.com/office/powerpoint/2010/main" val="2378990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F744A-A604-3C6D-3066-84E418F496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5D675E-CC6D-B47C-D972-681E67072A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41A8B4A-146C-99E6-642F-9AB4171196F3}"/>
              </a:ext>
            </a:extLst>
          </p:cNvPr>
          <p:cNvSpPr>
            <a:spLocks noGrp="1"/>
          </p:cNvSpPr>
          <p:nvPr>
            <p:ph type="body" idx="1"/>
          </p:nvPr>
        </p:nvSpPr>
        <p:spPr/>
        <p:txBody>
          <a:bodyPr/>
          <a:lstStyle/>
          <a:p>
            <a:pPr marL="0" marR="0" lvl="0" indent="304800" algn="l" defTabSz="914400" rtl="0" eaLnBrk="0" fontAlgn="base" latinLnBrk="0" hangingPunct="0">
              <a:lnSpc>
                <a:spcPct val="150000"/>
              </a:lnSpc>
              <a:spcBef>
                <a:spcPct val="0"/>
              </a:spcBef>
              <a:spcAft>
                <a:spcPct val="0"/>
              </a:spcAft>
              <a:buClrTx/>
              <a:buSzTx/>
              <a:buFontTx/>
              <a:buNone/>
              <a:tabLst/>
            </a:pPr>
            <a:endPar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该结果表明通过引入手部约束对手指弯曲方向的变化并没有表现出显著差异，但</a:t>
            </a:r>
            <a:r>
              <a:rPr kumimoji="0" lang="zh-CN" altLang="en-US"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降低了佩戴错位问题导致的其他旋转轴的误差</a:t>
            </a:r>
            <a:r>
              <a:rPr kumimoji="0"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l" defTabSz="914400" rtl="0" eaLnBrk="0" fontAlgn="base" latinLnBrk="0" hangingPunct="0">
              <a:lnSpc>
                <a:spcPct val="150000"/>
              </a:lnSpc>
              <a:spcBef>
                <a:spcPct val="0"/>
              </a:spcBef>
              <a:spcAft>
                <a:spcPct val="0"/>
              </a:spcAft>
              <a:buClrTx/>
              <a:buSzTx/>
              <a:buFontTx/>
              <a:buNone/>
              <a:tabLst/>
            </a:pPr>
            <a:endPar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en-US"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食指</a:t>
            </a:r>
            <a:r>
              <a:rPr kumimoji="0" lang="en-US" altLang="zh-CN"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PIP</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姿态四元数的</a:t>
            </a:r>
            <a:r>
              <a:rPr kumimoji="0" lang="en-US" altLang="zh-CN"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q3(F(1,33)=396.4</a:t>
            </a:r>
            <a:r>
              <a:rPr kumimoji="0" lang="zh-CN" altLang="en-US"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&lt;0.001</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η2=0.46</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zh-CN"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q4(F(1,33)=396.3</a:t>
            </a:r>
            <a:r>
              <a:rPr kumimoji="0" lang="zh-CN" altLang="en-US"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&lt;0.001</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η2=0.46</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存在显著差异</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，即</a:t>
            </a:r>
            <a:r>
              <a:rPr kumimoji="0" lang="zh-CN" altLang="en-US"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两种方法对误差的影响显著</a:t>
            </a:r>
            <a:r>
              <a:rPr kumimoji="0" lang="zh-CN" altLang="en-US"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en-US"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姿态参数</a:t>
            </a:r>
            <a:r>
              <a:rPr kumimoji="0" lang="en-US" altLang="zh-CN"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q1</a:t>
            </a:r>
            <a:r>
              <a:rPr kumimoji="0" lang="zh-CN" altLang="en-US"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q2</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a:t>
            </a:r>
            <a:r>
              <a:rPr kumimoji="0" lang="zh-CN" altLang="en-US"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误差均值</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在两种方法之间并未表现出显著差异</a:t>
            </a:r>
            <a:r>
              <a:rPr kumimoji="0" lang="en-US" altLang="zh-CN"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(F(1,33)=1.724</a:t>
            </a:r>
            <a:r>
              <a:rPr kumimoji="0" lang="zh-CN" altLang="en-US"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p=0.1936)</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F(1,33)=0.065</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p=0.7989</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l" defTabSz="914400" rtl="0" eaLnBrk="0" fontAlgn="base" latinLnBrk="0" hangingPunct="0">
              <a:lnSpc>
                <a:spcPct val="150000"/>
              </a:lnSpc>
              <a:spcBef>
                <a:spcPct val="0"/>
              </a:spcBef>
              <a:spcAft>
                <a:spcPct val="0"/>
              </a:spcAft>
              <a:buClrTx/>
              <a:buSzTx/>
              <a:buFontTx/>
              <a:buNone/>
              <a:tabLst/>
            </a:pPr>
            <a:endParaRPr lang="en-US" altLang="zh-CN" dirty="0"/>
          </a:p>
          <a:p>
            <a:pPr marL="0" marR="0" lvl="0" indent="304800" algn="l" defTabSz="914400" rtl="0" eaLnBrk="0" fontAlgn="base" latinLnBrk="0" hangingPunct="0">
              <a:lnSpc>
                <a:spcPct val="150000"/>
              </a:lnSpc>
              <a:spcBef>
                <a:spcPct val="0"/>
              </a:spcBef>
              <a:spcAft>
                <a:spcPct val="0"/>
              </a:spcAft>
              <a:buClrTx/>
              <a:buSzTx/>
              <a:buFontTx/>
              <a:buNone/>
              <a:tabLst/>
            </a:pPr>
            <a:r>
              <a:rPr lang="en-US" altLang="zh-CN" sz="1800" dirty="0">
                <a:effectLst/>
                <a:latin typeface="Times New Roman" panose="02020603050405020304" pitchFamily="18" charset="0"/>
                <a:ea typeface="等线" panose="02010600030101010101" pitchFamily="2" charset="-122"/>
              </a:rPr>
              <a:t>2023.03.07</a:t>
            </a:r>
            <a:endParaRPr lang="en-US" altLang="zh-CN" dirty="0"/>
          </a:p>
        </p:txBody>
      </p:sp>
      <p:sp>
        <p:nvSpPr>
          <p:cNvPr id="4" name="灯片编号占位符 3">
            <a:extLst>
              <a:ext uri="{FF2B5EF4-FFF2-40B4-BE49-F238E27FC236}">
                <a16:creationId xmlns:a16="http://schemas.microsoft.com/office/drawing/2014/main" id="{63724D43-1EEA-1FD5-5BA7-5F20EEBAFC9E}"/>
              </a:ext>
            </a:extLst>
          </p:cNvPr>
          <p:cNvSpPr>
            <a:spLocks noGrp="1"/>
          </p:cNvSpPr>
          <p:nvPr>
            <p:ph type="sldNum" sz="quarter" idx="5"/>
          </p:nvPr>
        </p:nvSpPr>
        <p:spPr/>
        <p:txBody>
          <a:bodyPr/>
          <a:lstStyle/>
          <a:p>
            <a:fld id="{41464DB0-CCE3-4363-801A-A01AADC6398D}" type="slidenum">
              <a:rPr lang="zh-CN" altLang="en-US" smtClean="0"/>
              <a:pPr/>
              <a:t>12</a:t>
            </a:fld>
            <a:endParaRPr lang="zh-CN" altLang="en-US"/>
          </a:p>
        </p:txBody>
      </p:sp>
    </p:spTree>
    <p:extLst>
      <p:ext uri="{BB962C8B-B14F-4D97-AF65-F5344CB8AC3E}">
        <p14:creationId xmlns:p14="http://schemas.microsoft.com/office/powerpoint/2010/main" val="2957320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75AE3-4CA7-712F-AC02-5F8883CB94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23C709-7FA1-93A7-2955-0C8709C932B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FB7CE9-3F05-2543-A7FB-476C46075A21}"/>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135F7A21-FB9A-2B61-8ECC-1D95333720FA}"/>
              </a:ext>
            </a:extLst>
          </p:cNvPr>
          <p:cNvSpPr>
            <a:spLocks noGrp="1"/>
          </p:cNvSpPr>
          <p:nvPr>
            <p:ph type="sldNum" sz="quarter" idx="5"/>
          </p:nvPr>
        </p:nvSpPr>
        <p:spPr/>
        <p:txBody>
          <a:bodyPr/>
          <a:lstStyle/>
          <a:p>
            <a:fld id="{41464DB0-CCE3-4363-801A-A01AADC6398D}" type="slidenum">
              <a:rPr lang="zh-CN" altLang="en-US" smtClean="0"/>
              <a:pPr/>
              <a:t>13</a:t>
            </a:fld>
            <a:endParaRPr lang="zh-CN" altLang="en-US"/>
          </a:p>
        </p:txBody>
      </p:sp>
    </p:spTree>
    <p:extLst>
      <p:ext uri="{BB962C8B-B14F-4D97-AF65-F5344CB8AC3E}">
        <p14:creationId xmlns:p14="http://schemas.microsoft.com/office/powerpoint/2010/main" val="2991470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7" name="矩形 6"/>
          <p:cNvSpPr/>
          <p:nvPr userDrawn="1"/>
        </p:nvSpPr>
        <p:spPr>
          <a:xfrm>
            <a:off x="371325" y="387275"/>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19325" y="135275"/>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1226675" y="6318000"/>
            <a:ext cx="540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灯片编号占位符 15"/>
          <p:cNvSpPr>
            <a:spLocks noGrp="1"/>
          </p:cNvSpPr>
          <p:nvPr>
            <p:ph type="sldNum" sz="quarter" idx="12"/>
          </p:nvPr>
        </p:nvSpPr>
        <p:spPr>
          <a:xfrm>
            <a:off x="10801350" y="6405438"/>
            <a:ext cx="1390650" cy="365125"/>
          </a:xfrm>
        </p:spPr>
        <p:txBody>
          <a:bodyPr/>
          <a:lstStyle>
            <a:lvl1pPr algn="ctr">
              <a:defRPr sz="2000" b="1">
                <a:solidFill>
                  <a:schemeClr val="bg1"/>
                </a:solidFill>
              </a:defRPr>
            </a:lvl1pPr>
          </a:lstStyle>
          <a:p>
            <a:fld id="{51D91E7F-84B6-4064-9D4E-CC7D244BCA04}" type="slidenum">
              <a:rPr lang="zh-CN" altLang="en-US" smtClean="0"/>
              <a:pPr/>
              <a:t>‹#›</a:t>
            </a:fld>
            <a:endParaRPr lang="zh-CN" altLang="en-US" dirty="0"/>
          </a:p>
        </p:txBody>
      </p:sp>
    </p:spTree>
    <p:extLst>
      <p:ext uri="{BB962C8B-B14F-4D97-AF65-F5344CB8AC3E}">
        <p14:creationId xmlns:p14="http://schemas.microsoft.com/office/powerpoint/2010/main" val="25998743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438" userDrawn="1">
          <p15:clr>
            <a:srgbClr val="FBAE40"/>
          </p15:clr>
        </p15:guide>
        <p15:guide id="4" pos="7242" userDrawn="1">
          <p15:clr>
            <a:srgbClr val="FBAE40"/>
          </p15:clr>
        </p15:guide>
        <p15:guide id="5" orient="horz" pos="346" userDrawn="1">
          <p15:clr>
            <a:srgbClr val="FBAE40"/>
          </p15:clr>
        </p15:guide>
        <p15:guide id="6" orient="horz" pos="397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665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A4C821-51AF-415E-BF5B-CDCDE3466362}" type="datetime1">
              <a:rPr lang="zh-CN" altLang="en-US" smtClean="0"/>
              <a:pPr/>
              <a:t>2024/3/2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D91E7F-84B6-4064-9D4E-CC7D244BCA04}" type="slidenum">
              <a:rPr lang="zh-CN" altLang="en-US" smtClean="0"/>
              <a:pPr/>
              <a:t>‹#›</a:t>
            </a:fld>
            <a:endParaRPr lang="zh-CN" altLang="en-US"/>
          </a:p>
        </p:txBody>
      </p:sp>
    </p:spTree>
    <p:extLst>
      <p:ext uri="{BB962C8B-B14F-4D97-AF65-F5344CB8AC3E}">
        <p14:creationId xmlns:p14="http://schemas.microsoft.com/office/powerpoint/2010/main" val="3146066386"/>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package" Target="../embeddings/Microsoft_Visio_Drawing3.vsdx"/><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8" Type="http://schemas.openxmlformats.org/officeDocument/2006/relationships/package" Target="../embeddings/Microsoft_Visio_Drawing6.vsdx"/><Relationship Id="rId13" Type="http://schemas.openxmlformats.org/officeDocument/2006/relationships/image" Target="../media/image34.emf"/><Relationship Id="rId3" Type="http://schemas.openxmlformats.org/officeDocument/2006/relationships/package" Target="../embeddings/Microsoft_Visio_Drawing5.vsdx"/><Relationship Id="rId7" Type="http://schemas.openxmlformats.org/officeDocument/2006/relationships/image" Target="../media/image31.png"/><Relationship Id="rId12" Type="http://schemas.openxmlformats.org/officeDocument/2006/relationships/package" Target="../embeddings/Microsoft_Visio_Drawing8.vsdx"/><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3.emf"/><Relationship Id="rId5" Type="http://schemas.openxmlformats.org/officeDocument/2006/relationships/image" Target="../media/image29.png"/><Relationship Id="rId10" Type="http://schemas.openxmlformats.org/officeDocument/2006/relationships/package" Target="../embeddings/Microsoft_Visio_Drawing7.vsdx"/><Relationship Id="rId4" Type="http://schemas.openxmlformats.org/officeDocument/2006/relationships/image" Target="../media/image28.emf"/><Relationship Id="rId9" Type="http://schemas.openxmlformats.org/officeDocument/2006/relationships/image" Target="../media/image32.emf"/></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Visio_Drawing9.vsdx"/><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6.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Visio_Drawing10.vsdx"/><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4.emf"/><Relationship Id="rId5" Type="http://schemas.openxmlformats.org/officeDocument/2006/relationships/package" Target="../embeddings/Microsoft_Visio_Drawing11.vsdx"/><Relationship Id="rId4" Type="http://schemas.openxmlformats.org/officeDocument/2006/relationships/image" Target="../media/image53.emf"/></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Visio_Drawing12.vsdx"/><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6.emf"/><Relationship Id="rId5" Type="http://schemas.openxmlformats.org/officeDocument/2006/relationships/package" Target="../embeddings/Microsoft_Visio_Drawing13.vsdx"/><Relationship Id="rId4" Type="http://schemas.openxmlformats.org/officeDocument/2006/relationships/image" Target="../media/image55.emf"/></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8.emf"/><Relationship Id="rId4" Type="http://schemas.openxmlformats.org/officeDocument/2006/relationships/package" Target="../embeddings/Microsoft_Visio_Drawing14.vsdx"/></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package" Target="../embeddings/Microsoft_Visio_Drawing1.vsdx"/><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package" Target="../embeddings/Microsoft_Visio_Drawing2.vsdx"/><Relationship Id="rId4" Type="http://schemas.openxmlformats.org/officeDocument/2006/relationships/image" Target="../media/image8.emf"/><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3667636"/>
            <a:ext cx="12192000" cy="518886"/>
          </a:xfrm>
          <a:prstGeom prst="rect">
            <a:avLst/>
          </a:prstGeom>
          <a:solidFill>
            <a:srgbClr val="453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2695179"/>
            <a:ext cx="12192000" cy="9724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11058" t="11058" r="11058" b="11058"/>
          <a:stretch/>
        </p:blipFill>
        <p:spPr>
          <a:xfrm>
            <a:off x="10400" y="2282371"/>
            <a:ext cx="2293260" cy="2293258"/>
          </a:xfrm>
          <a:prstGeom prst="rect">
            <a:avLst/>
          </a:prstGeom>
          <a:effectLst>
            <a:outerShdw blurRad="63500" dist="38100" dir="2700000" algn="tl" rotWithShape="0">
              <a:prstClr val="black">
                <a:alpha val="40000"/>
              </a:prstClr>
            </a:outerShdw>
          </a:effectLst>
        </p:spPr>
      </p:pic>
      <p:sp>
        <p:nvSpPr>
          <p:cNvPr id="11" name="文本框 10"/>
          <p:cNvSpPr txBox="1"/>
          <p:nvPr/>
        </p:nvSpPr>
        <p:spPr>
          <a:xfrm>
            <a:off x="2165625" y="2926432"/>
            <a:ext cx="10632140" cy="646331"/>
          </a:xfrm>
          <a:prstGeom prst="rect">
            <a:avLst/>
          </a:prstGeom>
          <a:noFill/>
        </p:spPr>
        <p:txBody>
          <a:bodyPr wrap="square" rtlCol="0">
            <a:spAutoFit/>
          </a:bodyPr>
          <a:lstStyle/>
          <a:p>
            <a:r>
              <a:rPr lang="zh-CN" altLang="en-US" sz="3600" b="1" dirty="0">
                <a:solidFill>
                  <a:schemeClr val="bg1"/>
                </a:solidFill>
              </a:rPr>
              <a:t>基于姿态的全手行为跟踪与手势交互技术</a:t>
            </a:r>
          </a:p>
        </p:txBody>
      </p:sp>
      <p:sp>
        <p:nvSpPr>
          <p:cNvPr id="12" name="文本框 11"/>
          <p:cNvSpPr txBox="1"/>
          <p:nvPr/>
        </p:nvSpPr>
        <p:spPr>
          <a:xfrm>
            <a:off x="3216275" y="4495043"/>
            <a:ext cx="3060699" cy="369332"/>
          </a:xfrm>
          <a:prstGeom prst="rect">
            <a:avLst/>
          </a:prstGeom>
          <a:noFill/>
        </p:spPr>
        <p:txBody>
          <a:bodyPr wrap="square" rtlCol="0">
            <a:spAutoFit/>
          </a:bodyPr>
          <a:lstStyle/>
          <a:p>
            <a:r>
              <a:rPr lang="zh-CN" altLang="en-US" b="1" dirty="0">
                <a:solidFill>
                  <a:srgbClr val="453D3A"/>
                </a:solidFill>
              </a:rPr>
              <a:t>答辩人：马永伟</a:t>
            </a:r>
          </a:p>
        </p:txBody>
      </p:sp>
      <p:sp>
        <p:nvSpPr>
          <p:cNvPr id="13" name="文本框 12"/>
          <p:cNvSpPr txBox="1"/>
          <p:nvPr/>
        </p:nvSpPr>
        <p:spPr>
          <a:xfrm>
            <a:off x="6504664" y="4495043"/>
            <a:ext cx="1733095" cy="369332"/>
          </a:xfrm>
          <a:prstGeom prst="rect">
            <a:avLst/>
          </a:prstGeom>
          <a:noFill/>
        </p:spPr>
        <p:txBody>
          <a:bodyPr wrap="square" rtlCol="0">
            <a:spAutoFit/>
          </a:bodyPr>
          <a:lstStyle/>
          <a:p>
            <a:r>
              <a:rPr lang="zh-CN" altLang="en-US" b="1" dirty="0">
                <a:solidFill>
                  <a:srgbClr val="453D3A"/>
                </a:solidFill>
              </a:rPr>
              <a:t>导师：王海鹏</a:t>
            </a:r>
          </a:p>
        </p:txBody>
      </p:sp>
      <p:sp>
        <p:nvSpPr>
          <p:cNvPr id="15" name="矩形 14"/>
          <p:cNvSpPr/>
          <p:nvPr/>
        </p:nvSpPr>
        <p:spPr>
          <a:xfrm>
            <a:off x="11172674" y="226014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920674" y="2008140"/>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165625" y="3727024"/>
            <a:ext cx="10148295" cy="400110"/>
          </a:xfrm>
          <a:prstGeom prst="rect">
            <a:avLst/>
          </a:prstGeom>
          <a:noFill/>
        </p:spPr>
        <p:txBody>
          <a:bodyPr wrap="square" rtlCol="0">
            <a:spAutoFit/>
          </a:bodyPr>
          <a:lstStyle/>
          <a:p>
            <a:r>
              <a:rPr lang="en-US" altLang="zh-CN" sz="2000" dirty="0">
                <a:solidFill>
                  <a:schemeClr val="bg1"/>
                </a:solidFill>
                <a:latin typeface="Times New Roman" panose="02020603050405020304" pitchFamily="18" charset="0"/>
                <a:cs typeface="Times New Roman" panose="02020603050405020304" pitchFamily="18" charset="0"/>
              </a:rPr>
              <a:t>Attitude-based whole-hand behavior tracking and gesture interaction technology</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5" name="Freeform 5"/>
          <p:cNvSpPr>
            <a:spLocks noEditPoints="1"/>
          </p:cNvSpPr>
          <p:nvPr/>
        </p:nvSpPr>
        <p:spPr bwMode="auto">
          <a:xfrm>
            <a:off x="11390594" y="2960639"/>
            <a:ext cx="555624" cy="489478"/>
          </a:xfrm>
          <a:custGeom>
            <a:avLst/>
            <a:gdLst>
              <a:gd name="T0" fmla="*/ 17 w 68"/>
              <a:gd name="T1" fmla="*/ 26 h 60"/>
              <a:gd name="T2" fmla="*/ 33 w 68"/>
              <a:gd name="T3" fmla="*/ 31 h 60"/>
              <a:gd name="T4" fmla="*/ 33 w 68"/>
              <a:gd name="T5" fmla="*/ 31 h 60"/>
              <a:gd name="T6" fmla="*/ 49 w 68"/>
              <a:gd name="T7" fmla="*/ 26 h 60"/>
              <a:gd name="T8" fmla="*/ 34 w 68"/>
              <a:gd name="T9" fmla="*/ 18 h 60"/>
              <a:gd name="T10" fmla="*/ 59 w 68"/>
              <a:gd name="T11" fmla="*/ 16 h 60"/>
              <a:gd name="T12" fmla="*/ 55 w 68"/>
              <a:gd name="T13" fmla="*/ 23 h 60"/>
              <a:gd name="T14" fmla="*/ 56 w 68"/>
              <a:gd name="T15" fmla="*/ 15 h 60"/>
              <a:gd name="T16" fmla="*/ 56 w 68"/>
              <a:gd name="T17" fmla="*/ 12 h 60"/>
              <a:gd name="T18" fmla="*/ 52 w 68"/>
              <a:gd name="T19" fmla="*/ 23 h 60"/>
              <a:gd name="T20" fmla="*/ 68 w 68"/>
              <a:gd name="T21" fmla="*/ 32 h 60"/>
              <a:gd name="T22" fmla="*/ 68 w 68"/>
              <a:gd name="T23" fmla="*/ 34 h 60"/>
              <a:gd name="T24" fmla="*/ 67 w 68"/>
              <a:gd name="T25" fmla="*/ 34 h 60"/>
              <a:gd name="T26" fmla="*/ 29 w 68"/>
              <a:gd name="T27" fmla="*/ 50 h 60"/>
              <a:gd name="T28" fmla="*/ 68 w 68"/>
              <a:gd name="T29" fmla="*/ 45 h 60"/>
              <a:gd name="T30" fmla="*/ 30 w 68"/>
              <a:gd name="T31" fmla="*/ 60 h 60"/>
              <a:gd name="T32" fmla="*/ 28 w 68"/>
              <a:gd name="T33" fmla="*/ 59 h 60"/>
              <a:gd name="T34" fmla="*/ 3 w 68"/>
              <a:gd name="T35" fmla="*/ 25 h 60"/>
              <a:gd name="T36" fmla="*/ 14 w 68"/>
              <a:gd name="T37" fmla="*/ 23 h 60"/>
              <a:gd name="T38" fmla="*/ 1 w 68"/>
              <a:gd name="T39" fmla="*/ 10 h 60"/>
              <a:gd name="T40" fmla="*/ 32 w 68"/>
              <a:gd name="T41" fmla="*/ 0 h 60"/>
              <a:gd name="T42" fmla="*/ 65 w 68"/>
              <a:gd name="T43" fmla="*/ 9 h 60"/>
              <a:gd name="T44" fmla="*/ 59 w 68"/>
              <a:gd name="T45" fmla="*/ 14 h 60"/>
              <a:gd name="T46" fmla="*/ 59 w 68"/>
              <a:gd name="T47" fmla="*/ 16 h 60"/>
              <a:gd name="T48" fmla="*/ 58 w 68"/>
              <a:gd name="T49" fmla="*/ 9 h 60"/>
              <a:gd name="T50" fmla="*/ 33 w 68"/>
              <a:gd name="T51" fmla="*/ 4 h 60"/>
              <a:gd name="T52" fmla="*/ 33 w 68"/>
              <a:gd name="T53" fmla="*/ 8 h 60"/>
              <a:gd name="T54" fmla="*/ 54 w 68"/>
              <a:gd name="T55" fmla="*/ 10 h 60"/>
              <a:gd name="T56" fmla="*/ 32 w 68"/>
              <a:gd name="T57" fmla="*/ 53 h 60"/>
              <a:gd name="T58" fmla="*/ 67 w 68"/>
              <a:gd name="T59" fmla="*/ 42 h 60"/>
              <a:gd name="T60" fmla="*/ 32 w 68"/>
              <a:gd name="T61" fmla="*/ 49 h 60"/>
              <a:gd name="T62" fmla="*/ 67 w 68"/>
              <a:gd name="T63" fmla="*/ 40 h 60"/>
              <a:gd name="T64" fmla="*/ 32 w 68"/>
              <a:gd name="T65" fmla="*/ 49 h 60"/>
              <a:gd name="T66" fmla="*/ 32 w 68"/>
              <a:gd name="T67" fmla="*/ 47 h 60"/>
              <a:gd name="T68" fmla="*/ 67 w 68"/>
              <a:gd name="T69"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60">
                <a:moveTo>
                  <a:pt x="17" y="14"/>
                </a:moveTo>
                <a:cubicBezTo>
                  <a:pt x="17" y="26"/>
                  <a:pt x="17" y="26"/>
                  <a:pt x="17" y="26"/>
                </a:cubicBezTo>
                <a:cubicBezTo>
                  <a:pt x="17" y="26"/>
                  <a:pt x="18" y="27"/>
                  <a:pt x="18" y="27"/>
                </a:cubicBezTo>
                <a:cubicBezTo>
                  <a:pt x="22" y="28"/>
                  <a:pt x="29" y="31"/>
                  <a:pt x="33" y="31"/>
                </a:cubicBezTo>
                <a:cubicBezTo>
                  <a:pt x="33" y="31"/>
                  <a:pt x="33" y="31"/>
                  <a:pt x="33" y="31"/>
                </a:cubicBezTo>
                <a:cubicBezTo>
                  <a:pt x="33" y="31"/>
                  <a:pt x="33" y="31"/>
                  <a:pt x="33" y="31"/>
                </a:cubicBezTo>
                <a:cubicBezTo>
                  <a:pt x="36" y="31"/>
                  <a:pt x="39" y="30"/>
                  <a:pt x="41" y="30"/>
                </a:cubicBezTo>
                <a:cubicBezTo>
                  <a:pt x="45" y="29"/>
                  <a:pt x="47" y="27"/>
                  <a:pt x="49" y="26"/>
                </a:cubicBezTo>
                <a:cubicBezTo>
                  <a:pt x="49" y="14"/>
                  <a:pt x="49" y="14"/>
                  <a:pt x="49" y="14"/>
                </a:cubicBezTo>
                <a:cubicBezTo>
                  <a:pt x="34" y="18"/>
                  <a:pt x="34" y="18"/>
                  <a:pt x="34" y="18"/>
                </a:cubicBezTo>
                <a:cubicBezTo>
                  <a:pt x="17" y="14"/>
                  <a:pt x="17" y="14"/>
                  <a:pt x="17" y="14"/>
                </a:cubicBezTo>
                <a:close/>
                <a:moveTo>
                  <a:pt x="59" y="16"/>
                </a:moveTo>
                <a:cubicBezTo>
                  <a:pt x="61" y="23"/>
                  <a:pt x="61" y="23"/>
                  <a:pt x="61" y="23"/>
                </a:cubicBezTo>
                <a:cubicBezTo>
                  <a:pt x="59" y="25"/>
                  <a:pt x="57" y="25"/>
                  <a:pt x="55" y="23"/>
                </a:cubicBezTo>
                <a:cubicBezTo>
                  <a:pt x="56" y="16"/>
                  <a:pt x="56" y="16"/>
                  <a:pt x="56" y="16"/>
                </a:cubicBezTo>
                <a:cubicBezTo>
                  <a:pt x="56" y="16"/>
                  <a:pt x="56" y="16"/>
                  <a:pt x="56" y="15"/>
                </a:cubicBezTo>
                <a:cubicBezTo>
                  <a:pt x="56" y="15"/>
                  <a:pt x="56" y="14"/>
                  <a:pt x="56" y="14"/>
                </a:cubicBezTo>
                <a:cubicBezTo>
                  <a:pt x="56" y="12"/>
                  <a:pt x="56" y="12"/>
                  <a:pt x="56" y="12"/>
                </a:cubicBezTo>
                <a:cubicBezTo>
                  <a:pt x="52" y="13"/>
                  <a:pt x="52" y="13"/>
                  <a:pt x="52" y="13"/>
                </a:cubicBezTo>
                <a:cubicBezTo>
                  <a:pt x="52" y="23"/>
                  <a:pt x="52" y="23"/>
                  <a:pt x="52" y="23"/>
                </a:cubicBezTo>
                <a:cubicBezTo>
                  <a:pt x="68" y="30"/>
                  <a:pt x="68" y="30"/>
                  <a:pt x="68" y="30"/>
                </a:cubicBezTo>
                <a:cubicBezTo>
                  <a:pt x="68" y="32"/>
                  <a:pt x="68" y="32"/>
                  <a:pt x="68" y="32"/>
                </a:cubicBezTo>
                <a:cubicBezTo>
                  <a:pt x="68" y="34"/>
                  <a:pt x="68" y="34"/>
                  <a:pt x="68" y="34"/>
                </a:cubicBezTo>
                <a:cubicBezTo>
                  <a:pt x="68" y="34"/>
                  <a:pt x="68" y="34"/>
                  <a:pt x="68" y="34"/>
                </a:cubicBezTo>
                <a:cubicBezTo>
                  <a:pt x="68" y="34"/>
                  <a:pt x="68" y="34"/>
                  <a:pt x="68" y="34"/>
                </a:cubicBezTo>
                <a:cubicBezTo>
                  <a:pt x="67" y="34"/>
                  <a:pt x="67" y="34"/>
                  <a:pt x="67" y="34"/>
                </a:cubicBezTo>
                <a:cubicBezTo>
                  <a:pt x="30" y="44"/>
                  <a:pt x="30" y="44"/>
                  <a:pt x="30" y="44"/>
                </a:cubicBezTo>
                <a:cubicBezTo>
                  <a:pt x="29" y="46"/>
                  <a:pt x="29" y="48"/>
                  <a:pt x="29" y="50"/>
                </a:cubicBezTo>
                <a:cubicBezTo>
                  <a:pt x="29" y="52"/>
                  <a:pt x="29" y="54"/>
                  <a:pt x="30" y="56"/>
                </a:cubicBezTo>
                <a:cubicBezTo>
                  <a:pt x="68" y="45"/>
                  <a:pt x="68" y="45"/>
                  <a:pt x="68" y="45"/>
                </a:cubicBezTo>
                <a:cubicBezTo>
                  <a:pt x="68" y="48"/>
                  <a:pt x="68" y="48"/>
                  <a:pt x="68" y="48"/>
                </a:cubicBezTo>
                <a:cubicBezTo>
                  <a:pt x="30" y="60"/>
                  <a:pt x="30" y="60"/>
                  <a:pt x="30" y="60"/>
                </a:cubicBezTo>
                <a:cubicBezTo>
                  <a:pt x="29" y="60"/>
                  <a:pt x="29" y="60"/>
                  <a:pt x="29" y="60"/>
                </a:cubicBezTo>
                <a:cubicBezTo>
                  <a:pt x="28" y="59"/>
                  <a:pt x="28" y="59"/>
                  <a:pt x="28" y="59"/>
                </a:cubicBezTo>
                <a:cubicBezTo>
                  <a:pt x="3" y="38"/>
                  <a:pt x="3" y="38"/>
                  <a:pt x="3" y="38"/>
                </a:cubicBezTo>
                <a:cubicBezTo>
                  <a:pt x="2" y="34"/>
                  <a:pt x="1" y="30"/>
                  <a:pt x="3" y="25"/>
                </a:cubicBezTo>
                <a:cubicBezTo>
                  <a:pt x="3" y="25"/>
                  <a:pt x="3" y="25"/>
                  <a:pt x="3" y="25"/>
                </a:cubicBezTo>
                <a:cubicBezTo>
                  <a:pt x="14" y="23"/>
                  <a:pt x="14" y="23"/>
                  <a:pt x="14" y="23"/>
                </a:cubicBezTo>
                <a:cubicBezTo>
                  <a:pt x="14" y="13"/>
                  <a:pt x="14" y="13"/>
                  <a:pt x="14" y="13"/>
                </a:cubicBezTo>
                <a:cubicBezTo>
                  <a:pt x="1" y="10"/>
                  <a:pt x="1" y="10"/>
                  <a:pt x="1" y="10"/>
                </a:cubicBezTo>
                <a:cubicBezTo>
                  <a:pt x="0" y="8"/>
                  <a:pt x="0" y="8"/>
                  <a:pt x="0" y="8"/>
                </a:cubicBezTo>
                <a:cubicBezTo>
                  <a:pt x="32" y="0"/>
                  <a:pt x="32" y="0"/>
                  <a:pt x="32" y="0"/>
                </a:cubicBezTo>
                <a:cubicBezTo>
                  <a:pt x="65" y="7"/>
                  <a:pt x="65" y="7"/>
                  <a:pt x="65" y="7"/>
                </a:cubicBezTo>
                <a:cubicBezTo>
                  <a:pt x="65" y="9"/>
                  <a:pt x="65" y="9"/>
                  <a:pt x="65" y="9"/>
                </a:cubicBezTo>
                <a:cubicBezTo>
                  <a:pt x="59" y="11"/>
                  <a:pt x="59" y="11"/>
                  <a:pt x="59" y="11"/>
                </a:cubicBezTo>
                <a:cubicBezTo>
                  <a:pt x="59" y="14"/>
                  <a:pt x="59" y="14"/>
                  <a:pt x="59" y="14"/>
                </a:cubicBezTo>
                <a:cubicBezTo>
                  <a:pt x="59" y="14"/>
                  <a:pt x="59" y="15"/>
                  <a:pt x="59" y="15"/>
                </a:cubicBezTo>
                <a:cubicBezTo>
                  <a:pt x="59" y="16"/>
                  <a:pt x="59" y="16"/>
                  <a:pt x="59" y="16"/>
                </a:cubicBezTo>
                <a:close/>
                <a:moveTo>
                  <a:pt x="54" y="10"/>
                </a:moveTo>
                <a:cubicBezTo>
                  <a:pt x="58" y="9"/>
                  <a:pt x="58" y="9"/>
                  <a:pt x="58" y="9"/>
                </a:cubicBezTo>
                <a:cubicBezTo>
                  <a:pt x="36" y="5"/>
                  <a:pt x="36" y="5"/>
                  <a:pt x="36" y="5"/>
                </a:cubicBezTo>
                <a:cubicBezTo>
                  <a:pt x="36" y="4"/>
                  <a:pt x="34" y="4"/>
                  <a:pt x="33" y="4"/>
                </a:cubicBezTo>
                <a:cubicBezTo>
                  <a:pt x="31" y="4"/>
                  <a:pt x="29" y="5"/>
                  <a:pt x="29" y="6"/>
                </a:cubicBezTo>
                <a:cubicBezTo>
                  <a:pt x="29" y="7"/>
                  <a:pt x="31" y="8"/>
                  <a:pt x="33" y="8"/>
                </a:cubicBezTo>
                <a:cubicBezTo>
                  <a:pt x="34" y="8"/>
                  <a:pt x="35" y="8"/>
                  <a:pt x="36" y="7"/>
                </a:cubicBezTo>
                <a:cubicBezTo>
                  <a:pt x="54" y="10"/>
                  <a:pt x="54" y="10"/>
                  <a:pt x="54" y="10"/>
                </a:cubicBezTo>
                <a:close/>
                <a:moveTo>
                  <a:pt x="32" y="52"/>
                </a:moveTo>
                <a:cubicBezTo>
                  <a:pt x="32" y="53"/>
                  <a:pt x="32" y="53"/>
                  <a:pt x="32" y="53"/>
                </a:cubicBezTo>
                <a:cubicBezTo>
                  <a:pt x="67" y="43"/>
                  <a:pt x="67" y="43"/>
                  <a:pt x="67" y="43"/>
                </a:cubicBezTo>
                <a:cubicBezTo>
                  <a:pt x="67" y="42"/>
                  <a:pt x="67" y="42"/>
                  <a:pt x="67" y="42"/>
                </a:cubicBezTo>
                <a:cubicBezTo>
                  <a:pt x="32" y="52"/>
                  <a:pt x="32" y="52"/>
                  <a:pt x="32" y="52"/>
                </a:cubicBezTo>
                <a:close/>
                <a:moveTo>
                  <a:pt x="32" y="49"/>
                </a:moveTo>
                <a:cubicBezTo>
                  <a:pt x="32" y="49"/>
                  <a:pt x="32" y="49"/>
                  <a:pt x="32" y="49"/>
                </a:cubicBezTo>
                <a:cubicBezTo>
                  <a:pt x="67" y="40"/>
                  <a:pt x="67" y="40"/>
                  <a:pt x="67" y="40"/>
                </a:cubicBezTo>
                <a:cubicBezTo>
                  <a:pt x="67" y="39"/>
                  <a:pt x="67" y="39"/>
                  <a:pt x="67" y="39"/>
                </a:cubicBezTo>
                <a:cubicBezTo>
                  <a:pt x="32" y="49"/>
                  <a:pt x="32" y="49"/>
                  <a:pt x="32" y="49"/>
                </a:cubicBezTo>
                <a:close/>
                <a:moveTo>
                  <a:pt x="31" y="46"/>
                </a:moveTo>
                <a:cubicBezTo>
                  <a:pt x="32" y="47"/>
                  <a:pt x="32" y="47"/>
                  <a:pt x="32" y="47"/>
                </a:cubicBezTo>
                <a:cubicBezTo>
                  <a:pt x="67" y="37"/>
                  <a:pt x="67" y="37"/>
                  <a:pt x="67" y="37"/>
                </a:cubicBezTo>
                <a:cubicBezTo>
                  <a:pt x="67" y="36"/>
                  <a:pt x="67" y="36"/>
                  <a:pt x="67" y="36"/>
                </a:cubicBezTo>
                <a:lnTo>
                  <a:pt x="31" y="4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194519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898FF-54DE-825D-39BD-9CFC0A22CA4B}"/>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2C9AD5BF-DFD7-7B73-0C05-791AE580BCA1}"/>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基于姿态的全手行为跟踪方法</a:t>
            </a:r>
          </a:p>
        </p:txBody>
      </p:sp>
      <p:sp>
        <p:nvSpPr>
          <p:cNvPr id="4" name="灯片编号占位符 3">
            <a:extLst>
              <a:ext uri="{FF2B5EF4-FFF2-40B4-BE49-F238E27FC236}">
                <a16:creationId xmlns:a16="http://schemas.microsoft.com/office/drawing/2014/main" id="{134E3D4F-8E9B-A1C0-D1CF-F46FF0578FA1}"/>
              </a:ext>
            </a:extLst>
          </p:cNvPr>
          <p:cNvSpPr>
            <a:spLocks noGrp="1"/>
          </p:cNvSpPr>
          <p:nvPr>
            <p:ph type="sldNum" sz="quarter" idx="12"/>
          </p:nvPr>
        </p:nvSpPr>
        <p:spPr/>
        <p:txBody>
          <a:bodyPr/>
          <a:lstStyle/>
          <a:p>
            <a:fld id="{51D91E7F-84B6-4064-9D4E-CC7D244BCA04}" type="slidenum">
              <a:rPr lang="zh-CN" altLang="en-US" smtClean="0"/>
              <a:pPr/>
              <a:t>10</a:t>
            </a:fld>
            <a:endParaRPr lang="zh-CN" altLang="en-US" dirty="0"/>
          </a:p>
        </p:txBody>
      </p:sp>
      <p:graphicFrame>
        <p:nvGraphicFramePr>
          <p:cNvPr id="3" name="对象 2">
            <a:extLst>
              <a:ext uri="{FF2B5EF4-FFF2-40B4-BE49-F238E27FC236}">
                <a16:creationId xmlns:a16="http://schemas.microsoft.com/office/drawing/2014/main" id="{2EB8F0B4-1E75-61FF-EDE8-0D0C278F205E}"/>
              </a:ext>
            </a:extLst>
          </p:cNvPr>
          <p:cNvGraphicFramePr>
            <a:graphicFrameLocks noChangeAspect="1"/>
          </p:cNvGraphicFramePr>
          <p:nvPr>
            <p:extLst>
              <p:ext uri="{D42A27DB-BD31-4B8C-83A1-F6EECF244321}">
                <p14:modId xmlns:p14="http://schemas.microsoft.com/office/powerpoint/2010/main" val="3359125363"/>
              </p:ext>
            </p:extLst>
          </p:nvPr>
        </p:nvGraphicFramePr>
        <p:xfrm>
          <a:off x="5307848" y="1933888"/>
          <a:ext cx="6669962" cy="3534636"/>
        </p:xfrm>
        <a:graphic>
          <a:graphicData uri="http://schemas.openxmlformats.org/presentationml/2006/ole">
            <mc:AlternateContent xmlns:mc="http://schemas.openxmlformats.org/markup-compatibility/2006">
              <mc:Choice xmlns:v="urn:schemas-microsoft-com:vml" Requires="v">
                <p:oleObj name="Visio" r:id="rId3" imgW="3276571" imgH="1724115" progId="Visio.Drawing.15">
                  <p:embed/>
                </p:oleObj>
              </mc:Choice>
              <mc:Fallback>
                <p:oleObj name="Visio" r:id="rId3" imgW="3276571" imgH="172411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7848" y="1933888"/>
                        <a:ext cx="6669962" cy="3534636"/>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CE7C4CC-CDC8-E55A-713F-0879B5A99CF6}"/>
                  </a:ext>
                </a:extLst>
              </p:cNvPr>
              <p:cNvSpPr txBox="1"/>
              <p:nvPr/>
            </p:nvSpPr>
            <p:spPr>
              <a:xfrm>
                <a:off x="1455875" y="2520114"/>
                <a:ext cx="3851973" cy="3734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i="1" smtClean="0">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𝑘</m:t>
                          </m:r>
                          <m:r>
                            <a:rPr lang="en-US" altLang="zh-CN">
                              <a:latin typeface="Cambria Math" panose="02040503050406030204" pitchFamily="18" charset="0"/>
                            </a:rPr>
                            <m:t>+1</m:t>
                          </m:r>
                        </m:sub>
                        <m:sup>
                          <m:r>
                            <a:rPr lang="en-US" altLang="zh-CN" i="1">
                              <a:latin typeface="Cambria Math" panose="02040503050406030204" pitchFamily="18" charset="0"/>
                            </a:rPr>
                            <m:t>−</m:t>
                          </m:r>
                        </m:sup>
                      </m:sSubSup>
                      <m:r>
                        <a:rPr lang="en-US" altLang="zh-CN">
                          <a:latin typeface="Cambria Math" panose="02040503050406030204" pitchFamily="18" charset="0"/>
                        </a:rPr>
                        <m:t>=</m:t>
                      </m:r>
                      <m:r>
                        <a:rPr lang="en-US" altLang="zh-CN" i="1">
                          <a:latin typeface="Cambria Math" panose="02040503050406030204" pitchFamily="18" charset="0"/>
                        </a:rPr>
                        <m:t>𝐴</m:t>
                      </m:r>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b="1" i="1">
                                  <a:latin typeface="Cambria Math" panose="02040503050406030204" pitchFamily="18" charset="0"/>
                                </a:rPr>
                                <m:t>𝒙</m:t>
                              </m:r>
                            </m:e>
                          </m:acc>
                        </m:e>
                        <m:sub>
                          <m:r>
                            <a:rPr lang="en-US" altLang="zh-CN" i="1">
                              <a:latin typeface="Cambria Math" panose="02040503050406030204" pitchFamily="18" charset="0"/>
                            </a:rPr>
                            <m:t>𝑘</m:t>
                          </m:r>
                        </m:sub>
                      </m:sSub>
                      <m:r>
                        <a:rPr lang="en-US" altLang="zh-CN">
                          <a:latin typeface="Cambria Math" panose="02040503050406030204" pitchFamily="18" charset="0"/>
                        </a:rPr>
                        <m:t>+</m:t>
                      </m:r>
                      <m:r>
                        <a:rPr lang="en-US" altLang="zh-CN" b="1" i="1">
                          <a:latin typeface="Cambria Math" panose="02040503050406030204" pitchFamily="18" charset="0"/>
                        </a:rPr>
                        <m:t>𝒘</m:t>
                      </m:r>
                    </m:oMath>
                  </m:oMathPara>
                </a14:m>
                <a:endParaRPr lang="zh-CN" altLang="en-US" dirty="0"/>
              </a:p>
            </p:txBody>
          </p:sp>
        </mc:Choice>
        <mc:Fallback xmlns="">
          <p:sp>
            <p:nvSpPr>
              <p:cNvPr id="10" name="文本框 9">
                <a:extLst>
                  <a:ext uri="{FF2B5EF4-FFF2-40B4-BE49-F238E27FC236}">
                    <a16:creationId xmlns:a16="http://schemas.microsoft.com/office/drawing/2014/main" id="{FCE7C4CC-CDC8-E55A-713F-0879B5A99CF6}"/>
                  </a:ext>
                </a:extLst>
              </p:cNvPr>
              <p:cNvSpPr txBox="1">
                <a:spLocks noRot="1" noChangeAspect="1" noMove="1" noResize="1" noEditPoints="1" noAdjustHandles="1" noChangeArrowheads="1" noChangeShapeType="1" noTextEdit="1"/>
              </p:cNvSpPr>
              <p:nvPr/>
            </p:nvSpPr>
            <p:spPr>
              <a:xfrm>
                <a:off x="1455875" y="2520114"/>
                <a:ext cx="3851973" cy="373436"/>
              </a:xfrm>
              <a:prstGeom prst="rect">
                <a:avLst/>
              </a:prstGeom>
              <a:blipFill>
                <a:blip r:embed="rId5"/>
                <a:stretch>
                  <a:fillRect b="-16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5B04528-B585-9289-9D8A-4193942AEA56}"/>
                  </a:ext>
                </a:extLst>
              </p:cNvPr>
              <p:cNvSpPr txBox="1"/>
              <p:nvPr/>
            </p:nvSpPr>
            <p:spPr>
              <a:xfrm>
                <a:off x="1706597" y="3316493"/>
                <a:ext cx="38519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836967"/>
                              </a:solidFill>
                              <a:latin typeface="Cambria Math" panose="02040503050406030204" pitchFamily="18" charset="0"/>
                            </a:rPr>
                          </m:ctrlPr>
                        </m:sSubPr>
                        <m:e>
                          <m:r>
                            <a:rPr lang="zh-CN" altLang="en-US" b="1" i="1">
                              <a:latin typeface="Cambria Math" panose="02040503050406030204" pitchFamily="18" charset="0"/>
                            </a:rPr>
                            <m:t>𝒛</m:t>
                          </m:r>
                        </m:e>
                        <m:sub>
                          <m:r>
                            <a:rPr lang="zh-CN" altLang="en-US" b="0" i="1">
                              <a:latin typeface="Cambria Math" panose="02040503050406030204" pitchFamily="18" charset="0"/>
                            </a:rPr>
                            <m:t>𝑘</m:t>
                          </m:r>
                          <m:r>
                            <a:rPr lang="zh-CN" altLang="en-US" b="0" i="0">
                              <a:latin typeface="Cambria Math" panose="02040503050406030204" pitchFamily="18" charset="0"/>
                            </a:rPr>
                            <m:t>+1</m:t>
                          </m:r>
                        </m:sub>
                      </m:sSub>
                      <m:r>
                        <a:rPr lang="zh-CN" altLang="en-US" b="0" i="0">
                          <a:latin typeface="Cambria Math" panose="02040503050406030204" pitchFamily="18" charset="0"/>
                        </a:rPr>
                        <m:t>=</m:t>
                      </m:r>
                      <m:r>
                        <a:rPr lang="zh-CN" altLang="en-US" b="0" i="1">
                          <a:latin typeface="Cambria Math" panose="02040503050406030204" pitchFamily="18" charset="0"/>
                        </a:rPr>
                        <m:t>𝐻</m:t>
                      </m:r>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𝑘</m:t>
                          </m:r>
                          <m:r>
                            <a:rPr lang="zh-CN" altLang="en-US" b="0" i="0">
                              <a:latin typeface="Cambria Math" panose="02040503050406030204" pitchFamily="18" charset="0"/>
                            </a:rPr>
                            <m:t>+1</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𝒗</m:t>
                          </m:r>
                        </m:e>
                        <m:sub>
                          <m:r>
                            <a:rPr lang="zh-CN" altLang="en-US" b="0" i="1">
                              <a:latin typeface="Cambria Math" panose="02040503050406030204" pitchFamily="18" charset="0"/>
                            </a:rPr>
                            <m:t>𝑘</m:t>
                          </m:r>
                          <m:r>
                            <a:rPr lang="zh-CN" altLang="en-US" b="0" i="0">
                              <a:latin typeface="Cambria Math" panose="02040503050406030204" pitchFamily="18" charset="0"/>
                            </a:rPr>
                            <m:t>+1</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E5B04528-B585-9289-9D8A-4193942AEA56}"/>
                  </a:ext>
                </a:extLst>
              </p:cNvPr>
              <p:cNvSpPr txBox="1">
                <a:spLocks noRot="1" noChangeAspect="1" noMove="1" noResize="1" noEditPoints="1" noAdjustHandles="1" noChangeArrowheads="1" noChangeShapeType="1" noTextEdit="1"/>
              </p:cNvSpPr>
              <p:nvPr/>
            </p:nvSpPr>
            <p:spPr>
              <a:xfrm>
                <a:off x="1706597" y="3316493"/>
                <a:ext cx="3851973" cy="369332"/>
              </a:xfrm>
              <a:prstGeom prst="rect">
                <a:avLst/>
              </a:prstGeom>
              <a:blipFill>
                <a:blip r:embed="rId6"/>
                <a:stretch>
                  <a:fillRect b="-3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D63F08A-5B7D-9721-9D25-DD6A9E0F7AFD}"/>
                  </a:ext>
                </a:extLst>
              </p:cNvPr>
              <p:cNvSpPr txBox="1"/>
              <p:nvPr/>
            </p:nvSpPr>
            <p:spPr>
              <a:xfrm>
                <a:off x="2134299" y="4350526"/>
                <a:ext cx="3851973" cy="1117998"/>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d>
                        <m:dPr>
                          <m:begChr m:val="{"/>
                          <m:endChr m:val=""/>
                          <m:ctrlPr>
                            <a:rPr lang="zh-CN" altLang="en-US" i="1" smtClean="0">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a:latin typeface="Cambria Math" panose="02040503050406030204" pitchFamily="18" charset="0"/>
                                </a:rPr>
                                <m:t>&amp;</m:t>
                              </m:r>
                              <m:acc>
                                <m:accPr>
                                  <m:chr m:val="̃"/>
                                  <m:ctrlPr>
                                    <a:rPr lang="zh-CN" altLang="en-US" i="1">
                                      <a:solidFill>
                                        <a:srgbClr val="836967"/>
                                      </a:solidFill>
                                      <a:latin typeface="Cambria Math" panose="02040503050406030204" pitchFamily="18" charset="0"/>
                                    </a:rPr>
                                  </m:ctrlPr>
                                </m:accPr>
                                <m:e>
                                  <m:r>
                                    <a:rPr lang="zh-CN" altLang="en-US" b="1" i="1">
                                      <a:latin typeface="Cambria Math" panose="02040503050406030204" pitchFamily="18" charset="0"/>
                                    </a:rPr>
                                    <m:t>𝒙</m:t>
                                  </m:r>
                                </m:e>
                              </m:acc>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𝑎𝑟𝑔𝑚𝑖𝑛</m:t>
                                  </m:r>
                                </m:e>
                                <m:sub>
                                  <m:acc>
                                    <m:accPr>
                                      <m:chr m:val="̃"/>
                                      <m:ctrlPr>
                                        <a:rPr lang="zh-CN" altLang="en-US" b="0" i="1">
                                          <a:solidFill>
                                            <a:srgbClr val="836967"/>
                                          </a:solidFill>
                                          <a:latin typeface="Cambria Math" panose="02040503050406030204" pitchFamily="18" charset="0"/>
                                        </a:rPr>
                                      </m:ctrlPr>
                                    </m:accPr>
                                    <m:e>
                                      <m:r>
                                        <a:rPr lang="zh-CN" altLang="en-US" b="1" i="1">
                                          <a:latin typeface="Cambria Math" panose="02040503050406030204" pitchFamily="18" charset="0"/>
                                        </a:rPr>
                                        <m:t>𝒙</m:t>
                                      </m:r>
                                    </m:e>
                                  </m:acc>
                                </m:sub>
                              </m:sSub>
                              <m:sSup>
                                <m:sSupPr>
                                  <m:ctrlPr>
                                    <a:rPr lang="zh-CN" altLang="en-US" b="0" i="1">
                                      <a:solidFill>
                                        <a:srgbClr val="836967"/>
                                      </a:solidFill>
                                      <a:latin typeface="Cambria Math" panose="02040503050406030204" pitchFamily="18" charset="0"/>
                                    </a:rPr>
                                  </m:ctrlPr>
                                </m:sSupPr>
                                <m:e>
                                  <m:d>
                                    <m:dPr>
                                      <m:ctrlPr>
                                        <a:rPr lang="zh-CN" altLang="en-US" b="0" i="1">
                                          <a:solidFill>
                                            <a:srgbClr val="836967"/>
                                          </a:solidFill>
                                          <a:latin typeface="Cambria Math" panose="02040503050406030204" pitchFamily="18" charset="0"/>
                                        </a:rPr>
                                      </m:ctrlPr>
                                    </m:dPr>
                                    <m:e>
                                      <m:acc>
                                        <m:accPr>
                                          <m:chr m:val="̃"/>
                                          <m:ctrlPr>
                                            <a:rPr lang="zh-CN" altLang="en-US" b="0" i="1">
                                              <a:solidFill>
                                                <a:srgbClr val="836967"/>
                                              </a:solidFill>
                                              <a:latin typeface="Cambria Math" panose="02040503050406030204" pitchFamily="18" charset="0"/>
                                            </a:rPr>
                                          </m:ctrlPr>
                                        </m:accPr>
                                        <m:e>
                                          <m:r>
                                            <a:rPr lang="zh-CN" altLang="en-US" b="1" i="1">
                                              <a:latin typeface="Cambria Math" panose="02040503050406030204" pitchFamily="18" charset="0"/>
                                            </a:rPr>
                                            <m:t>𝒙</m:t>
                                          </m:r>
                                        </m:e>
                                      </m:acc>
                                      <m:r>
                                        <a:rPr lang="zh-CN" altLang="en-US" b="0" i="0">
                                          <a:latin typeface="Cambria Math" panose="02040503050406030204" pitchFamily="18" charset="0"/>
                                        </a:rPr>
                                        <m:t>−</m:t>
                                      </m:r>
                                      <m:r>
                                        <a:rPr lang="zh-CN" altLang="en-US" b="1" i="1">
                                          <a:latin typeface="Cambria Math" panose="02040503050406030204" pitchFamily="18" charset="0"/>
                                        </a:rPr>
                                        <m:t>𝒙</m:t>
                                      </m:r>
                                    </m:e>
                                  </m:d>
                                </m:e>
                                <m:sup>
                                  <m:r>
                                    <m:rPr>
                                      <m:sty m:val="p"/>
                                    </m:rPr>
                                    <a:rPr lang="zh-CN" altLang="en-US" b="0" i="0">
                                      <a:latin typeface="Cambria Math" panose="02040503050406030204" pitchFamily="18" charset="0"/>
                                    </a:rPr>
                                    <m:t>T</m:t>
                                  </m:r>
                                </m:sup>
                              </m:sSup>
                              <m:d>
                                <m:dPr>
                                  <m:ctrlPr>
                                    <a:rPr lang="zh-CN" altLang="en-US" b="0" i="1">
                                      <a:solidFill>
                                        <a:srgbClr val="836967"/>
                                      </a:solidFill>
                                      <a:latin typeface="Cambria Math" panose="02040503050406030204" pitchFamily="18" charset="0"/>
                                    </a:rPr>
                                  </m:ctrlPr>
                                </m:dPr>
                                <m:e>
                                  <m:acc>
                                    <m:accPr>
                                      <m:chr m:val="̃"/>
                                      <m:ctrlPr>
                                        <a:rPr lang="zh-CN" altLang="en-US" b="0" i="1">
                                          <a:solidFill>
                                            <a:srgbClr val="836967"/>
                                          </a:solidFill>
                                          <a:latin typeface="Cambria Math" panose="02040503050406030204" pitchFamily="18" charset="0"/>
                                        </a:rPr>
                                      </m:ctrlPr>
                                    </m:accPr>
                                    <m:e>
                                      <m:r>
                                        <a:rPr lang="zh-CN" altLang="en-US" b="1" i="1">
                                          <a:latin typeface="Cambria Math" panose="02040503050406030204" pitchFamily="18" charset="0"/>
                                        </a:rPr>
                                        <m:t>𝒙</m:t>
                                      </m:r>
                                    </m:e>
                                  </m:acc>
                                  <m:r>
                                    <a:rPr lang="zh-CN" altLang="en-US" b="0" i="0">
                                      <a:latin typeface="Cambria Math" panose="02040503050406030204" pitchFamily="18" charset="0"/>
                                    </a:rPr>
                                    <m:t>−</m:t>
                                  </m:r>
                                  <m:r>
                                    <a:rPr lang="zh-CN" altLang="en-US" b="1" i="1">
                                      <a:latin typeface="Cambria Math" panose="02040503050406030204" pitchFamily="18" charset="0"/>
                                    </a:rPr>
                                    <m:t>𝒙</m:t>
                                  </m:r>
                                </m:e>
                              </m:d>
                            </m:e>
                            <m:e>
                              <m:r>
                                <a:rPr lang="zh-CN" altLang="en-US" b="0" i="0">
                                  <a:latin typeface="Cambria Math" panose="02040503050406030204" pitchFamily="18" charset="0"/>
                                </a:rPr>
                                <m:t>&amp;</m:t>
                              </m:r>
                              <m:r>
                                <a:rPr lang="en-US" altLang="zh-CN" b="0" i="1" smtClean="0">
                                  <a:latin typeface="Cambria Math" panose="02040503050406030204" pitchFamily="18" charset="0"/>
                                </a:rPr>
                                <m:t>                   </m:t>
                              </m:r>
                              <m:r>
                                <a:rPr lang="zh-CN" altLang="en-US" b="0" i="1">
                                  <a:latin typeface="Cambria Math" panose="02040503050406030204" pitchFamily="18" charset="0"/>
                                </a:rPr>
                                <m:t>h</m:t>
                              </m:r>
                              <m:d>
                                <m:dPr>
                                  <m:ctrlPr>
                                    <a:rPr lang="zh-CN" altLang="en-US" b="0" i="1">
                                      <a:solidFill>
                                        <a:srgbClr val="836967"/>
                                      </a:solidFill>
                                      <a:latin typeface="Cambria Math" panose="02040503050406030204" pitchFamily="18" charset="0"/>
                                    </a:rPr>
                                  </m:ctrlPr>
                                </m:dPr>
                                <m:e>
                                  <m:acc>
                                    <m:accPr>
                                      <m:chr m:val="̃"/>
                                      <m:ctrlPr>
                                        <a:rPr lang="zh-CN" altLang="en-US" b="0" i="1">
                                          <a:solidFill>
                                            <a:srgbClr val="836967"/>
                                          </a:solidFill>
                                          <a:latin typeface="Cambria Math" panose="02040503050406030204" pitchFamily="18" charset="0"/>
                                        </a:rPr>
                                      </m:ctrlPr>
                                    </m:accPr>
                                    <m:e>
                                      <m:r>
                                        <a:rPr lang="zh-CN" altLang="en-US" b="1" i="1">
                                          <a:latin typeface="Cambria Math" panose="02040503050406030204" pitchFamily="18" charset="0"/>
                                        </a:rPr>
                                        <m:t>𝒙</m:t>
                                      </m:r>
                                    </m:e>
                                  </m:acc>
                                </m:e>
                              </m:d>
                              <m:r>
                                <a:rPr lang="zh-CN" altLang="en-US" b="0" i="0">
                                  <a:latin typeface="Cambria Math" panose="02040503050406030204" pitchFamily="18" charset="0"/>
                                </a:rPr>
                                <m:t>=0</m:t>
                              </m:r>
                            </m:e>
                            <m:e>
                              <m:r>
                                <a:rPr lang="zh-CN" altLang="en-US" b="0" i="0">
                                  <a:latin typeface="Cambria Math" panose="02040503050406030204" pitchFamily="18" charset="0"/>
                                </a:rPr>
                                <m:t>&amp;</m:t>
                              </m:r>
                              <m:r>
                                <a:rPr lang="en-US" altLang="zh-CN" b="0" i="1" smtClean="0">
                                  <a:latin typeface="Cambria Math" panose="02040503050406030204" pitchFamily="18" charset="0"/>
                                </a:rPr>
                                <m:t>                   </m:t>
                              </m:r>
                              <m:r>
                                <a:rPr lang="zh-CN" altLang="en-US" b="0" i="1">
                                  <a:latin typeface="Cambria Math" panose="02040503050406030204" pitchFamily="18" charset="0"/>
                                </a:rPr>
                                <m:t>𝑔</m:t>
                              </m:r>
                              <m:d>
                                <m:dPr>
                                  <m:ctrlPr>
                                    <a:rPr lang="zh-CN" altLang="en-US" b="0" i="1">
                                      <a:solidFill>
                                        <a:srgbClr val="836967"/>
                                      </a:solidFill>
                                      <a:latin typeface="Cambria Math" panose="02040503050406030204" pitchFamily="18" charset="0"/>
                                    </a:rPr>
                                  </m:ctrlPr>
                                </m:dPr>
                                <m:e>
                                  <m:acc>
                                    <m:accPr>
                                      <m:chr m:val="̃"/>
                                      <m:ctrlPr>
                                        <a:rPr lang="zh-CN" altLang="en-US" b="0" i="1">
                                          <a:solidFill>
                                            <a:srgbClr val="836967"/>
                                          </a:solidFill>
                                          <a:latin typeface="Cambria Math" panose="02040503050406030204" pitchFamily="18" charset="0"/>
                                        </a:rPr>
                                      </m:ctrlPr>
                                    </m:accPr>
                                    <m:e>
                                      <m:r>
                                        <a:rPr lang="zh-CN" altLang="en-US" b="1" i="1">
                                          <a:latin typeface="Cambria Math" panose="02040503050406030204" pitchFamily="18" charset="0"/>
                                        </a:rPr>
                                        <m:t>𝒙</m:t>
                                      </m:r>
                                    </m:e>
                                  </m:acc>
                                </m:e>
                              </m:d>
                              <m:r>
                                <a:rPr lang="zh-CN" altLang="en-US" b="0" i="0">
                                  <a:latin typeface="Cambria Math" panose="02040503050406030204" pitchFamily="18" charset="0"/>
                                </a:rPr>
                                <m:t>&lt;0</m:t>
                              </m:r>
                            </m:e>
                          </m:eqArr>
                        </m:e>
                      </m:d>
                    </m:oMath>
                  </m:oMathPara>
                </a14:m>
                <a:endParaRPr lang="zh-CN" altLang="en-US" dirty="0"/>
              </a:p>
            </p:txBody>
          </p:sp>
        </mc:Choice>
        <mc:Fallback xmlns="">
          <p:sp>
            <p:nvSpPr>
              <p:cNvPr id="2" name="文本框 1">
                <a:extLst>
                  <a:ext uri="{FF2B5EF4-FFF2-40B4-BE49-F238E27FC236}">
                    <a16:creationId xmlns:a16="http://schemas.microsoft.com/office/drawing/2014/main" id="{9D63F08A-5B7D-9721-9D25-DD6A9E0F7AFD}"/>
                  </a:ext>
                </a:extLst>
              </p:cNvPr>
              <p:cNvSpPr txBox="1">
                <a:spLocks noRot="1" noChangeAspect="1" noMove="1" noResize="1" noEditPoints="1" noAdjustHandles="1" noChangeArrowheads="1" noChangeShapeType="1" noTextEdit="1"/>
              </p:cNvSpPr>
              <p:nvPr/>
            </p:nvSpPr>
            <p:spPr>
              <a:xfrm>
                <a:off x="2134299" y="4350526"/>
                <a:ext cx="3851973" cy="1117998"/>
              </a:xfrm>
              <a:prstGeom prst="rect">
                <a:avLst/>
              </a:prstGeom>
              <a:blipFill>
                <a:blip r:embed="rId7"/>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9D0361BC-95E9-073B-BA41-3B4BA6CE784B}"/>
              </a:ext>
            </a:extLst>
          </p:cNvPr>
          <p:cNvSpPr txBox="1"/>
          <p:nvPr/>
        </p:nvSpPr>
        <p:spPr>
          <a:xfrm>
            <a:off x="695324" y="991090"/>
            <a:ext cx="2652560" cy="461665"/>
          </a:xfrm>
          <a:prstGeom prst="rect">
            <a:avLst/>
          </a:prstGeom>
          <a:noFill/>
        </p:spPr>
        <p:txBody>
          <a:bodyPr wrap="square">
            <a:spAutoFit/>
          </a:bodyPr>
          <a:lstStyle/>
          <a:p>
            <a:r>
              <a:rPr lang="en-US" altLang="zh-CN" sz="2400" b="1" dirty="0">
                <a:latin typeface="微软雅黑" panose="020B0503020204020204" pitchFamily="34" charset="-122"/>
              </a:rPr>
              <a:t>1.2 </a:t>
            </a:r>
            <a:r>
              <a:rPr lang="zh-CN" altLang="en-US" sz="2400" b="1" dirty="0">
                <a:latin typeface="微软雅黑" panose="020B0503020204020204" pitchFamily="34" charset="-122"/>
              </a:rPr>
              <a:t>姿态求解</a:t>
            </a:r>
          </a:p>
        </p:txBody>
      </p:sp>
      <p:sp>
        <p:nvSpPr>
          <p:cNvPr id="7" name="文本框 6">
            <a:extLst>
              <a:ext uri="{FF2B5EF4-FFF2-40B4-BE49-F238E27FC236}">
                <a16:creationId xmlns:a16="http://schemas.microsoft.com/office/drawing/2014/main" id="{EE866AA0-2B7A-EC39-99AC-3CD417761A11}"/>
              </a:ext>
            </a:extLst>
          </p:cNvPr>
          <p:cNvSpPr txBox="1"/>
          <p:nvPr/>
        </p:nvSpPr>
        <p:spPr>
          <a:xfrm>
            <a:off x="7257402" y="5661252"/>
            <a:ext cx="3715397"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全手行为跟踪优化算法结构图</a:t>
            </a:r>
            <a:endParaRPr lang="zh-CN" altLang="en-US" sz="2000" b="1" dirty="0"/>
          </a:p>
        </p:txBody>
      </p:sp>
      <p:sp>
        <p:nvSpPr>
          <p:cNvPr id="12" name="文本框 11">
            <a:extLst>
              <a:ext uri="{FF2B5EF4-FFF2-40B4-BE49-F238E27FC236}">
                <a16:creationId xmlns:a16="http://schemas.microsoft.com/office/drawing/2014/main" id="{B16F3E41-496B-A2D0-17FB-65FAF64EC020}"/>
              </a:ext>
            </a:extLst>
          </p:cNvPr>
          <p:cNvSpPr txBox="1"/>
          <p:nvPr/>
        </p:nvSpPr>
        <p:spPr>
          <a:xfrm>
            <a:off x="746943" y="2524218"/>
            <a:ext cx="1612799" cy="400110"/>
          </a:xfrm>
          <a:prstGeom prst="rect">
            <a:avLst/>
          </a:prstGeom>
          <a:noFill/>
        </p:spPr>
        <p:txBody>
          <a:bodyPr wrap="square">
            <a:spAutoFit/>
          </a:bodyPr>
          <a:lstStyle/>
          <a:p>
            <a:pPr marL="342900" indent="-342900">
              <a:buFont typeface="Wingdings" panose="05000000000000000000" pitchFamily="2" charset="2"/>
              <a:buChar char="n"/>
              <a:defRPr/>
            </a:pPr>
            <a:r>
              <a:rPr lang="zh-CN" altLang="en-US" sz="2000" b="1" dirty="0">
                <a:solidFill>
                  <a:prstClr val="black"/>
                </a:solidFill>
                <a:latin typeface="宋体" panose="02010600030101010101" pitchFamily="2" charset="-122"/>
                <a:ea typeface="宋体" panose="02010600030101010101" pitchFamily="2" charset="-122"/>
                <a:cs typeface="+mn-ea"/>
                <a:sym typeface="+mn-lt"/>
              </a:rPr>
              <a:t>系统方程</a:t>
            </a:r>
          </a:p>
        </p:txBody>
      </p:sp>
      <p:sp>
        <p:nvSpPr>
          <p:cNvPr id="17" name="文本框 16">
            <a:extLst>
              <a:ext uri="{FF2B5EF4-FFF2-40B4-BE49-F238E27FC236}">
                <a16:creationId xmlns:a16="http://schemas.microsoft.com/office/drawing/2014/main" id="{E3BAE973-2A3E-CB84-69DF-80DB0895B2B9}"/>
              </a:ext>
            </a:extLst>
          </p:cNvPr>
          <p:cNvSpPr txBox="1"/>
          <p:nvPr/>
        </p:nvSpPr>
        <p:spPr>
          <a:xfrm>
            <a:off x="746943" y="3313404"/>
            <a:ext cx="1678090" cy="400110"/>
          </a:xfrm>
          <a:prstGeom prst="rect">
            <a:avLst/>
          </a:prstGeom>
          <a:noFill/>
        </p:spPr>
        <p:txBody>
          <a:bodyPr wrap="square">
            <a:spAutoFit/>
          </a:bodyPr>
          <a:lstStyle/>
          <a:p>
            <a:pPr marL="342900" indent="-342900">
              <a:buFont typeface="Wingdings" panose="05000000000000000000" pitchFamily="2" charset="2"/>
              <a:buChar char="n"/>
              <a:defRPr/>
            </a:pPr>
            <a:r>
              <a:rPr lang="zh-CN" altLang="en-US" sz="2000" b="1" dirty="0">
                <a:solidFill>
                  <a:prstClr val="black"/>
                </a:solidFill>
                <a:latin typeface="宋体" panose="02010600030101010101" pitchFamily="2" charset="-122"/>
                <a:ea typeface="宋体" panose="02010600030101010101" pitchFamily="2" charset="-122"/>
                <a:cs typeface="+mn-ea"/>
                <a:sym typeface="+mn-lt"/>
              </a:rPr>
              <a:t>观测方程</a:t>
            </a:r>
          </a:p>
        </p:txBody>
      </p:sp>
      <p:sp>
        <p:nvSpPr>
          <p:cNvPr id="20" name="文本框 19">
            <a:extLst>
              <a:ext uri="{FF2B5EF4-FFF2-40B4-BE49-F238E27FC236}">
                <a16:creationId xmlns:a16="http://schemas.microsoft.com/office/drawing/2014/main" id="{F25AF9F6-E51E-621A-7B51-1E17660123A0}"/>
              </a:ext>
            </a:extLst>
          </p:cNvPr>
          <p:cNvSpPr txBox="1"/>
          <p:nvPr/>
        </p:nvSpPr>
        <p:spPr>
          <a:xfrm>
            <a:off x="746943" y="4719815"/>
            <a:ext cx="1612799" cy="400110"/>
          </a:xfrm>
          <a:prstGeom prst="rect">
            <a:avLst/>
          </a:prstGeom>
          <a:noFill/>
        </p:spPr>
        <p:txBody>
          <a:bodyPr wrap="square">
            <a:spAutoFit/>
          </a:bodyPr>
          <a:lstStyle/>
          <a:p>
            <a:pPr marL="342900" indent="-342900">
              <a:buFont typeface="Wingdings" panose="05000000000000000000" pitchFamily="2" charset="2"/>
              <a:buChar char="n"/>
              <a:defRPr/>
            </a:pPr>
            <a:r>
              <a:rPr lang="zh-CN" altLang="en-US" sz="2000" b="1" dirty="0">
                <a:solidFill>
                  <a:prstClr val="black"/>
                </a:solidFill>
                <a:latin typeface="宋体" panose="02010600030101010101" pitchFamily="2" charset="-122"/>
                <a:ea typeface="宋体" panose="02010600030101010101" pitchFamily="2" charset="-122"/>
                <a:cs typeface="+mn-ea"/>
                <a:sym typeface="+mn-lt"/>
              </a:rPr>
              <a:t>约束求解</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F85AC17-2B3B-550C-0D62-55F89CA739F4}"/>
                  </a:ext>
                </a:extLst>
              </p:cNvPr>
              <p:cNvSpPr txBox="1"/>
              <p:nvPr/>
            </p:nvSpPr>
            <p:spPr>
              <a:xfrm>
                <a:off x="2425033" y="1707970"/>
                <a:ext cx="6096000" cy="374270"/>
              </a:xfrm>
              <a:prstGeom prst="rect">
                <a:avLst/>
              </a:prstGeom>
              <a:noFill/>
            </p:spPr>
            <p:txBody>
              <a:bodyPr wrap="square">
                <a:spAutoFit/>
              </a:bodyPr>
              <a:lstStyle/>
              <a:p>
                <a14:m>
                  <m:oMath xmlns:m="http://schemas.openxmlformats.org/officeDocument/2006/math">
                    <m:r>
                      <a:rPr lang="en-US" altLang="zh-CN" sz="1800" b="1" i="1"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1800" b="1" i="1"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m>
                                    <m:mPr>
                                      <m:mcs>
                                        <m:mc>
                                          <m:mcPr>
                                            <m:count m:val="2"/>
                                            <m:mcJc m:val="center"/>
                                          </m:mcPr>
                                        </m:mc>
                                      </m:mcs>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m>
                                          <m:mPr>
                                            <m:mcs>
                                              <m:mc>
                                                <m:mcPr>
                                                  <m:count m:val="2"/>
                                                  <m:mcJc m:val="center"/>
                                                </m:mcPr>
                                              </m:mc>
                                            </m:mcs>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𝐻</m:t>
                                              </m:r>
                                            </m:e>
                                            <m:e>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𝑇</m:t>
                                                  </m:r>
                                                </m:e>
                                                <m:sub>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𝐹𝑀</m:t>
                                                  </m:r>
                                                </m:sub>
                                              </m:sSub>
                                            </m:e>
                                          </m:mr>
                                        </m:m>
                                      </m:e>
                                      <m:e>
                                        <m:m>
                                          <m:mPr>
                                            <m:mcs>
                                              <m:mc>
                                                <m:mcPr>
                                                  <m:count m:val="2"/>
                                                  <m:mcJc m:val="center"/>
                                                </m:mcPr>
                                              </m:mc>
                                            </m:mcs>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𝑇</m:t>
                                                  </m:r>
                                                </m:e>
                                                <m:sub>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𝑃𝑃</m:t>
                                                  </m:r>
                                                </m:sub>
                                              </m:sSub>
                                            </m:e>
                                            <m:e>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𝑇</m:t>
                                                  </m:r>
                                                </m:e>
                                                <m:sub>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𝐷𝑃</m:t>
                                                  </m:r>
                                                </m:sub>
                                              </m:sSub>
                                            </m:e>
                                          </m:mr>
                                        </m:m>
                                      </m:e>
                                    </m:mr>
                                  </m:m>
                                </m:e>
                                <m:e>
                                  <m:m>
                                    <m:mPr>
                                      <m:mcs>
                                        <m:mc>
                                          <m:mcPr>
                                            <m:count m:val="2"/>
                                            <m:mcJc m:val="center"/>
                                          </m:mcPr>
                                        </m:mc>
                                      </m:mcs>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m>
                                          <m:mPr>
                                            <m:mcs>
                                              <m:mc>
                                                <m:mcPr>
                                                  <m:count m:val="2"/>
                                                  <m:mcJc m:val="center"/>
                                                </m:mcPr>
                                              </m:mc>
                                            </m:mcs>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𝐹</m:t>
                                                  </m:r>
                                                </m:e>
                                                <m:sub>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𝑃𝑃</m:t>
                                                  </m:r>
                                                </m:sub>
                                              </m:sSub>
                                            </m:e>
                                            <m:e>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𝐹</m:t>
                                                  </m:r>
                                                </m:e>
                                                <m:sub>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𝑀𝑃</m:t>
                                                  </m:r>
                                                </m:sub>
                                              </m:sSub>
                                            </m:e>
                                          </m:mr>
                                        </m:m>
                                      </m:e>
                                      <m:e>
                                        <m:m>
                                          <m:mPr>
                                            <m:mcs>
                                              <m:mc>
                                                <m:mcPr>
                                                  <m:count m:val="2"/>
                                                  <m:mcJc m:val="center"/>
                                                </m:mcPr>
                                              </m:mc>
                                            </m:mcs>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𝑃𝑃</m:t>
                                                  </m:r>
                                                </m:sub>
                                              </m:sSub>
                                            </m:e>
                                            <m:e>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𝑀𝑃</m:t>
                                                  </m:r>
                                                </m:sub>
                                              </m:sSub>
                                            </m:e>
                                          </m:mr>
                                        </m:m>
                                      </m:e>
                                    </m:mr>
                                  </m:m>
                                </m:e>
                              </m:mr>
                            </m:m>
                          </m:e>
                        </m:d>
                      </m:e>
                      <m:sup>
                        <m:r>
                          <m:rPr>
                            <m:sty m:val="p"/>
                          </m:rPr>
                          <a:rPr lang="en-US" altLang="zh-CN" sz="18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T</m:t>
                        </m:r>
                      </m:sup>
                    </m:sSup>
                  </m:oMath>
                </a14:m>
                <a:r>
                  <a:rPr lang="en-US" altLang="zh-CN" sz="1800" b="1" dirty="0">
                    <a:solidFill>
                      <a:srgbClr val="000000"/>
                    </a:solidFill>
                    <a:effectLst/>
                    <a:latin typeface="Times New Roman" panose="02020603050405020304" pitchFamily="18" charset="0"/>
                    <a:ea typeface="宋体" panose="02010600030101010101" pitchFamily="2" charset="-122"/>
                  </a:rPr>
                  <a:t> </a:t>
                </a:r>
                <a:endParaRPr lang="zh-CN" altLang="en-US" dirty="0"/>
              </a:p>
            </p:txBody>
          </p:sp>
        </mc:Choice>
        <mc:Fallback xmlns="">
          <p:sp>
            <p:nvSpPr>
              <p:cNvPr id="21" name="文本框 20">
                <a:extLst>
                  <a:ext uri="{FF2B5EF4-FFF2-40B4-BE49-F238E27FC236}">
                    <a16:creationId xmlns:a16="http://schemas.microsoft.com/office/drawing/2014/main" id="{BF85AC17-2B3B-550C-0D62-55F89CA739F4}"/>
                  </a:ext>
                </a:extLst>
              </p:cNvPr>
              <p:cNvSpPr txBox="1">
                <a:spLocks noRot="1" noChangeAspect="1" noMove="1" noResize="1" noEditPoints="1" noAdjustHandles="1" noChangeArrowheads="1" noChangeShapeType="1" noTextEdit="1"/>
              </p:cNvSpPr>
              <p:nvPr/>
            </p:nvSpPr>
            <p:spPr>
              <a:xfrm>
                <a:off x="2425033" y="1707970"/>
                <a:ext cx="6096000" cy="374270"/>
              </a:xfrm>
              <a:prstGeom prst="rect">
                <a:avLst/>
              </a:prstGeom>
              <a:blipFill>
                <a:blip r:embed="rId8"/>
                <a:stretch>
                  <a:fillRect/>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7C49A757-7531-FF59-CF5F-E0CDD86BC75C}"/>
              </a:ext>
            </a:extLst>
          </p:cNvPr>
          <p:cNvSpPr txBox="1"/>
          <p:nvPr/>
        </p:nvSpPr>
        <p:spPr>
          <a:xfrm>
            <a:off x="746943" y="1658075"/>
            <a:ext cx="1697099" cy="481863"/>
          </a:xfrm>
          <a:prstGeom prst="rect">
            <a:avLst/>
          </a:prstGeom>
          <a:noFill/>
        </p:spPr>
        <p:txBody>
          <a:bodyPr wrap="square">
            <a:spAutoFit/>
          </a:bodyPr>
          <a:lstStyle/>
          <a:p>
            <a:pPr marL="342900" indent="-342900">
              <a:lnSpc>
                <a:spcPct val="150000"/>
              </a:lnSpc>
              <a:buFont typeface="Wingdings" panose="05000000000000000000" pitchFamily="2" charset="2"/>
              <a:buChar char="n"/>
              <a:defRPr/>
            </a:pPr>
            <a:r>
              <a:rPr lang="zh-CN" altLang="en-US" sz="2000" b="1" dirty="0">
                <a:solidFill>
                  <a:prstClr val="black"/>
                </a:solidFill>
                <a:latin typeface="宋体" panose="02010600030101010101" pitchFamily="2" charset="-122"/>
                <a:ea typeface="宋体" panose="02010600030101010101" pitchFamily="2" charset="-122"/>
                <a:cs typeface="+mn-ea"/>
                <a:sym typeface="+mn-lt"/>
              </a:rPr>
              <a:t>系统状态</a:t>
            </a:r>
          </a:p>
        </p:txBody>
      </p:sp>
    </p:spTree>
    <p:extLst>
      <p:ext uri="{BB962C8B-B14F-4D97-AF65-F5344CB8AC3E}">
        <p14:creationId xmlns:p14="http://schemas.microsoft.com/office/powerpoint/2010/main" val="1659722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3DC41-63C0-FB19-91FF-1559E25C976F}"/>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6E125B87-D623-0027-B58D-4E0C9E322C3F}"/>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基于姿态的全手行为跟踪方法</a:t>
            </a:r>
          </a:p>
        </p:txBody>
      </p:sp>
      <p:sp>
        <p:nvSpPr>
          <p:cNvPr id="4" name="灯片编号占位符 3">
            <a:extLst>
              <a:ext uri="{FF2B5EF4-FFF2-40B4-BE49-F238E27FC236}">
                <a16:creationId xmlns:a16="http://schemas.microsoft.com/office/drawing/2014/main" id="{39EA01DE-0CC0-1C0E-244B-9C8D6F856D47}"/>
              </a:ext>
            </a:extLst>
          </p:cNvPr>
          <p:cNvSpPr>
            <a:spLocks noGrp="1"/>
          </p:cNvSpPr>
          <p:nvPr>
            <p:ph type="sldNum" sz="quarter" idx="12"/>
          </p:nvPr>
        </p:nvSpPr>
        <p:spPr/>
        <p:txBody>
          <a:bodyPr/>
          <a:lstStyle/>
          <a:p>
            <a:fld id="{51D91E7F-84B6-4064-9D4E-CC7D244BCA04}" type="slidenum">
              <a:rPr lang="zh-CN" altLang="en-US" smtClean="0"/>
              <a:pPr/>
              <a:t>11</a:t>
            </a:fld>
            <a:endParaRPr lang="zh-CN" altLang="en-US" dirty="0"/>
          </a:p>
        </p:txBody>
      </p:sp>
      <p:sp>
        <p:nvSpPr>
          <p:cNvPr id="3" name="Rectangle 2">
            <a:extLst>
              <a:ext uri="{FF2B5EF4-FFF2-40B4-BE49-F238E27FC236}">
                <a16:creationId xmlns:a16="http://schemas.microsoft.com/office/drawing/2014/main" id="{A8B111C8-93F0-31E4-D3F4-96DEB3DEFDF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E235D766-0F22-E015-7171-74AA85F6C59A}"/>
              </a:ext>
            </a:extLst>
          </p:cNvPr>
          <p:cNvGraphicFramePr>
            <a:graphicFrameLocks noChangeAspect="1"/>
          </p:cNvGraphicFramePr>
          <p:nvPr>
            <p:extLst>
              <p:ext uri="{D42A27DB-BD31-4B8C-83A1-F6EECF244321}">
                <p14:modId xmlns:p14="http://schemas.microsoft.com/office/powerpoint/2010/main" val="3174270456"/>
              </p:ext>
            </p:extLst>
          </p:nvPr>
        </p:nvGraphicFramePr>
        <p:xfrm>
          <a:off x="1266824" y="3850868"/>
          <a:ext cx="4829176" cy="1897611"/>
        </p:xfrm>
        <a:graphic>
          <a:graphicData uri="http://schemas.openxmlformats.org/presentationml/2006/ole">
            <mc:AlternateContent xmlns:mc="http://schemas.openxmlformats.org/markup-compatibility/2006">
              <mc:Choice xmlns:v="urn:schemas-microsoft-com:vml" Requires="v">
                <p:oleObj name="Visio" r:id="rId3" imgW="17421142" imgH="6867615" progId="Visio.Drawing.15">
                  <p:embed/>
                </p:oleObj>
              </mc:Choice>
              <mc:Fallback>
                <p:oleObj name="Visio" r:id="rId3" imgW="17421142" imgH="686761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6824" y="3850868"/>
                        <a:ext cx="4829176" cy="1897611"/>
                      </a:xfrm>
                      <a:prstGeom prst="rect">
                        <a:avLst/>
                      </a:prstGeom>
                      <a:noFill/>
                    </p:spPr>
                  </p:pic>
                </p:oleObj>
              </mc:Fallback>
            </mc:AlternateContent>
          </a:graphicData>
        </a:graphic>
      </p:graphicFrame>
      <p:sp>
        <p:nvSpPr>
          <p:cNvPr id="9" name="文本框 8">
            <a:extLst>
              <a:ext uri="{FF2B5EF4-FFF2-40B4-BE49-F238E27FC236}">
                <a16:creationId xmlns:a16="http://schemas.microsoft.com/office/drawing/2014/main" id="{35080C6E-B1D3-55BC-858D-92CAA8E6EE51}"/>
              </a:ext>
            </a:extLst>
          </p:cNvPr>
          <p:cNvSpPr txBox="1"/>
          <p:nvPr/>
        </p:nvSpPr>
        <p:spPr>
          <a:xfrm>
            <a:off x="1123026" y="1737144"/>
            <a:ext cx="7641446" cy="141340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实验目的：</a:t>
            </a:r>
            <a:r>
              <a:rPr lang="zh-CN" altLang="en-US"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探究优化后的方法是否相较于原方法降低了误差；</a:t>
            </a:r>
            <a:endParaRPr lang="en-US" altLang="zh-CN" sz="2000" dirty="0">
              <a:solidFill>
                <a:srgbClr val="000000"/>
              </a:solidFill>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en-US" altLang="zh-CN"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Ground Truth</a:t>
            </a:r>
            <a:r>
              <a:rPr lang="zh-CN" altLang="en-US"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Leap Motion</a:t>
            </a:r>
            <a:r>
              <a:rPr lang="zh-CN" altLang="en-US"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solidFill>
                <a:srgbClr val="000000"/>
              </a:solidFill>
              <a:effectLst/>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sz="2000" b="1" dirty="0">
                <a:solidFill>
                  <a:srgbClr val="000000"/>
                </a:solidFill>
                <a:latin typeface="宋体" panose="02010600030101010101" pitchFamily="2" charset="-122"/>
                <a:ea typeface="宋体" panose="02010600030101010101" pitchFamily="2" charset="-122"/>
              </a:rPr>
              <a:t>手势类型</a:t>
            </a:r>
            <a:r>
              <a:rPr lang="zh-CN" altLang="en-US" sz="2000" dirty="0">
                <a:solidFill>
                  <a:srgbClr val="000000"/>
                </a:solidFill>
                <a:latin typeface="宋体" panose="02010600030101010101" pitchFamily="2" charset="-122"/>
                <a:ea typeface="宋体" panose="02010600030101010101" pitchFamily="2" charset="-122"/>
              </a:rPr>
              <a:t>：</a:t>
            </a:r>
            <a:r>
              <a:rPr lang="zh-CN" altLang="en-US" sz="2000" dirty="0">
                <a:solidFill>
                  <a:srgbClr val="000000"/>
                </a:solidFill>
                <a:effectLst/>
                <a:latin typeface="宋体" panose="02010600030101010101" pitchFamily="2" charset="-122"/>
                <a:ea typeface="宋体" panose="02010600030101010101" pitchFamily="2" charset="-122"/>
              </a:rPr>
              <a:t>伸展、</a:t>
            </a:r>
            <a:r>
              <a:rPr lang="en-US" altLang="zh-CN" sz="2000" dirty="0">
                <a:solidFill>
                  <a:srgbClr val="000000"/>
                </a:solidFill>
                <a:effectLst/>
                <a:latin typeface="宋体" panose="02010600030101010101" pitchFamily="2" charset="-122"/>
                <a:ea typeface="宋体" panose="02010600030101010101" pitchFamily="2" charset="-122"/>
              </a:rPr>
              <a:t>ok</a:t>
            </a:r>
            <a:r>
              <a:rPr lang="zh-CN" altLang="en-US" sz="2000" dirty="0">
                <a:solidFill>
                  <a:srgbClr val="000000"/>
                </a:solidFill>
                <a:effectLst/>
                <a:latin typeface="宋体" panose="02010600030101010101" pitchFamily="2" charset="-122"/>
                <a:ea typeface="宋体" panose="02010600030101010101" pitchFamily="2" charset="-122"/>
              </a:rPr>
              <a:t>手势、握拳；</a:t>
            </a:r>
            <a:endParaRPr lang="zh-CN" altLang="en-US" sz="2000" dirty="0"/>
          </a:p>
        </p:txBody>
      </p:sp>
      <p:sp>
        <p:nvSpPr>
          <p:cNvPr id="5" name="文本框 4">
            <a:extLst>
              <a:ext uri="{FF2B5EF4-FFF2-40B4-BE49-F238E27FC236}">
                <a16:creationId xmlns:a16="http://schemas.microsoft.com/office/drawing/2014/main" id="{946766EF-38D1-6AC9-2484-5D6F14A877DA}"/>
              </a:ext>
            </a:extLst>
          </p:cNvPr>
          <p:cNvSpPr txBox="1"/>
          <p:nvPr/>
        </p:nvSpPr>
        <p:spPr>
          <a:xfrm>
            <a:off x="695323" y="991090"/>
            <a:ext cx="2224857" cy="461665"/>
          </a:xfrm>
          <a:prstGeom prst="rect">
            <a:avLst/>
          </a:prstGeom>
          <a:noFill/>
        </p:spPr>
        <p:txBody>
          <a:bodyPr wrap="square">
            <a:spAutoFit/>
          </a:bodyPr>
          <a:lstStyle/>
          <a:p>
            <a:r>
              <a:rPr lang="en-US" altLang="zh-CN" sz="2400" b="1" dirty="0">
                <a:latin typeface="微软雅黑" panose="020B0503020204020204" pitchFamily="34" charset="-122"/>
              </a:rPr>
              <a:t>1.3 </a:t>
            </a:r>
            <a:r>
              <a:rPr lang="zh-CN" altLang="en-US" sz="2400" b="1" dirty="0">
                <a:latin typeface="微软雅黑" panose="020B0503020204020204" pitchFamily="34" charset="-122"/>
              </a:rPr>
              <a:t>实验分析</a:t>
            </a:r>
          </a:p>
        </p:txBody>
      </p:sp>
      <p:sp>
        <p:nvSpPr>
          <p:cNvPr id="8" name="文本框 7">
            <a:extLst>
              <a:ext uri="{FF2B5EF4-FFF2-40B4-BE49-F238E27FC236}">
                <a16:creationId xmlns:a16="http://schemas.microsoft.com/office/drawing/2014/main" id="{65168ED5-55C7-294E-E3A2-2EC9507EFA5B}"/>
              </a:ext>
            </a:extLst>
          </p:cNvPr>
          <p:cNvSpPr txBox="1"/>
          <p:nvPr/>
        </p:nvSpPr>
        <p:spPr>
          <a:xfrm>
            <a:off x="1647057" y="5743735"/>
            <a:ext cx="4068710" cy="461665"/>
          </a:xfrm>
          <a:prstGeom prst="rect">
            <a:avLst/>
          </a:prstGeom>
          <a:noFill/>
        </p:spPr>
        <p:txBody>
          <a:bodyPr wrap="square">
            <a:spAutoFit/>
          </a:bodyPr>
          <a:lstStyle/>
          <a:p>
            <a:r>
              <a:rPr lang="zh-CN" altLang="zh-CN" sz="18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伸展手势、</a:t>
            </a:r>
            <a:r>
              <a:rPr lang="en-US" altLang="zh-CN" sz="2400" b="1" dirty="0">
                <a:solidFill>
                  <a:srgbClr val="000000"/>
                </a:solidFill>
                <a:effectLst/>
                <a:latin typeface="Times New Roman" panose="02020603050405020304" pitchFamily="18" charset="0"/>
                <a:ea typeface="宋体" panose="02010600030101010101" pitchFamily="2" charset="-122"/>
              </a:rPr>
              <a:t>ok</a:t>
            </a:r>
            <a:r>
              <a:rPr lang="zh-CN" altLang="zh-CN" sz="18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手势和握拳手势示意图</a:t>
            </a:r>
            <a:endParaRPr lang="zh-CN" altLang="en-US" b="1" dirty="0"/>
          </a:p>
        </p:txBody>
      </p:sp>
      <p:pic>
        <p:nvPicPr>
          <p:cNvPr id="10" name="图片 9" descr="白色的游戏机&#10;&#10;低可信度描述已自动生成">
            <a:extLst>
              <a:ext uri="{FF2B5EF4-FFF2-40B4-BE49-F238E27FC236}">
                <a16:creationId xmlns:a16="http://schemas.microsoft.com/office/drawing/2014/main" id="{ED339E43-1466-5789-C9D2-E11F3EAD0F49}"/>
              </a:ext>
            </a:extLst>
          </p:cNvPr>
          <p:cNvPicPr>
            <a:picLocks noChangeAspect="1"/>
          </p:cNvPicPr>
          <p:nvPr/>
        </p:nvPicPr>
        <p:blipFill>
          <a:blip r:embed="rId5"/>
          <a:stretch>
            <a:fillRect/>
          </a:stretch>
        </p:blipFill>
        <p:spPr>
          <a:xfrm>
            <a:off x="7756412" y="3707457"/>
            <a:ext cx="2862427" cy="2154477"/>
          </a:xfrm>
          <a:prstGeom prst="rect">
            <a:avLst/>
          </a:prstGeom>
        </p:spPr>
      </p:pic>
      <p:sp>
        <p:nvSpPr>
          <p:cNvPr id="14" name="文本框 13">
            <a:extLst>
              <a:ext uri="{FF2B5EF4-FFF2-40B4-BE49-F238E27FC236}">
                <a16:creationId xmlns:a16="http://schemas.microsoft.com/office/drawing/2014/main" id="{17BEF784-527A-33D5-5748-CFBD56348745}"/>
              </a:ext>
            </a:extLst>
          </p:cNvPr>
          <p:cNvSpPr txBox="1"/>
          <p:nvPr/>
        </p:nvSpPr>
        <p:spPr>
          <a:xfrm>
            <a:off x="8268315" y="5661879"/>
            <a:ext cx="2350524" cy="400110"/>
          </a:xfrm>
          <a:prstGeom prst="rect">
            <a:avLst/>
          </a:prstGeom>
          <a:noFill/>
        </p:spPr>
        <p:txBody>
          <a:bodyPr wrap="square">
            <a:spAutoFit/>
          </a:bodyPr>
          <a:lstStyle/>
          <a:p>
            <a:r>
              <a:rPr lang="en-US" altLang="zh-CN" sz="2000" b="1" dirty="0">
                <a:effectLst/>
                <a:latin typeface="Times New Roman" panose="02020603050405020304" pitchFamily="18" charset="0"/>
                <a:ea typeface="宋体" panose="02010600030101010101" pitchFamily="2" charset="-122"/>
              </a:rPr>
              <a:t>Leap Motion </a:t>
            </a:r>
            <a:r>
              <a:rPr lang="zh-CN" altLang="en-US" sz="2000" b="1" dirty="0">
                <a:effectLst/>
                <a:latin typeface="Times New Roman" panose="02020603050405020304" pitchFamily="18" charset="0"/>
                <a:ea typeface="宋体" panose="02010600030101010101" pitchFamily="2" charset="-122"/>
              </a:rPr>
              <a:t>设备</a:t>
            </a:r>
            <a:endParaRPr lang="zh-CN" altLang="en-US" sz="2000" b="1" dirty="0"/>
          </a:p>
        </p:txBody>
      </p:sp>
    </p:spTree>
    <p:extLst>
      <p:ext uri="{BB962C8B-B14F-4D97-AF65-F5344CB8AC3E}">
        <p14:creationId xmlns:p14="http://schemas.microsoft.com/office/powerpoint/2010/main" val="3754037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26273-B1D8-0210-DD47-8FF3EFB53562}"/>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9B65E3B9-867C-3F2C-1065-FD52F3C7C7F9}"/>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基于姿态的全手行为跟踪方法</a:t>
            </a:r>
          </a:p>
        </p:txBody>
      </p:sp>
      <p:sp>
        <p:nvSpPr>
          <p:cNvPr id="4" name="灯片编号占位符 3">
            <a:extLst>
              <a:ext uri="{FF2B5EF4-FFF2-40B4-BE49-F238E27FC236}">
                <a16:creationId xmlns:a16="http://schemas.microsoft.com/office/drawing/2014/main" id="{3A0FE9A4-F5A9-8A85-AC83-472263CCFD56}"/>
              </a:ext>
            </a:extLst>
          </p:cNvPr>
          <p:cNvSpPr>
            <a:spLocks noGrp="1"/>
          </p:cNvSpPr>
          <p:nvPr>
            <p:ph type="sldNum" sz="quarter" idx="12"/>
          </p:nvPr>
        </p:nvSpPr>
        <p:spPr/>
        <p:txBody>
          <a:bodyPr/>
          <a:lstStyle/>
          <a:p>
            <a:fld id="{51D91E7F-84B6-4064-9D4E-CC7D244BCA04}" type="slidenum">
              <a:rPr lang="zh-CN" altLang="en-US" smtClean="0"/>
              <a:pPr/>
              <a:t>12</a:t>
            </a:fld>
            <a:endParaRPr lang="zh-CN" altLang="en-US" dirty="0"/>
          </a:p>
        </p:txBody>
      </p:sp>
      <p:pic>
        <p:nvPicPr>
          <p:cNvPr id="7" name="图片 6">
            <a:extLst>
              <a:ext uri="{FF2B5EF4-FFF2-40B4-BE49-F238E27FC236}">
                <a16:creationId xmlns:a16="http://schemas.microsoft.com/office/drawing/2014/main" id="{9846B192-1577-A241-DC4A-2AF1722B9913}"/>
              </a:ext>
            </a:extLst>
          </p:cNvPr>
          <p:cNvPicPr>
            <a:picLocks noChangeAspect="1"/>
          </p:cNvPicPr>
          <p:nvPr/>
        </p:nvPicPr>
        <p:blipFill>
          <a:blip r:embed="rId3"/>
          <a:stretch>
            <a:fillRect/>
          </a:stretch>
        </p:blipFill>
        <p:spPr>
          <a:xfrm>
            <a:off x="121500" y="1549768"/>
            <a:ext cx="6491769" cy="4813558"/>
          </a:xfrm>
          <a:prstGeom prst="rect">
            <a:avLst/>
          </a:prstGeom>
        </p:spPr>
      </p:pic>
      <p:pic>
        <p:nvPicPr>
          <p:cNvPr id="2" name="图形 1">
            <a:extLst>
              <a:ext uri="{FF2B5EF4-FFF2-40B4-BE49-F238E27FC236}">
                <a16:creationId xmlns:a16="http://schemas.microsoft.com/office/drawing/2014/main" id="{96C05CF4-A682-5442-57FC-5EE674F0414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8118" t="5618" r="8695" b="5777"/>
          <a:stretch/>
        </p:blipFill>
        <p:spPr bwMode="auto">
          <a:xfrm>
            <a:off x="7251383" y="595887"/>
            <a:ext cx="4245292" cy="3145662"/>
          </a:xfrm>
          <a:prstGeom prst="rect">
            <a:avLst/>
          </a:prstGeom>
          <a:ln>
            <a:noFill/>
          </a:ln>
          <a:extLst>
            <a:ext uri="{53640926-AAD7-44D8-BBD7-CCE9431645EC}">
              <a14:shadowObscured xmlns:a14="http://schemas.microsoft.com/office/drawing/2010/main"/>
            </a:ext>
          </a:extLst>
        </p:spPr>
      </p:pic>
      <p:sp>
        <p:nvSpPr>
          <p:cNvPr id="3" name="Rectangle 1">
            <a:extLst>
              <a:ext uri="{FF2B5EF4-FFF2-40B4-BE49-F238E27FC236}">
                <a16:creationId xmlns:a16="http://schemas.microsoft.com/office/drawing/2014/main" id="{DDC5F9F6-C540-2F0C-E538-20A288ED8E62}"/>
              </a:ext>
            </a:extLst>
          </p:cNvPr>
          <p:cNvSpPr>
            <a:spLocks noChangeArrowheads="1"/>
          </p:cNvSpPr>
          <p:nvPr/>
        </p:nvSpPr>
        <p:spPr bwMode="auto">
          <a:xfrm>
            <a:off x="6705602" y="4118163"/>
            <a:ext cx="5538788" cy="2803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食指</a:t>
            </a: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PIP</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姿态四元数的</a:t>
            </a:r>
            <a:r>
              <a:rPr kumimoji="0" lang="en-US" altLang="zh-CN" sz="20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q3</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zh-CN" sz="20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q4</a:t>
            </a: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存在显著差异</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，即</a:t>
            </a: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两种方法</a:t>
            </a:r>
            <a:r>
              <a:rPr kumimoji="0" lang="zh-CN" altLang="en-US" sz="200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对误差的影响</a:t>
            </a: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显著</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姿态参数</a:t>
            </a:r>
            <a:r>
              <a:rPr kumimoji="0" lang="en-US" altLang="zh-CN" sz="20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q1</a:t>
            </a:r>
            <a:r>
              <a:rPr kumimoji="0" lang="zh-CN" altLang="en-US" sz="20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q2</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a:t>
            </a: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误差均值</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在两种方法之间并未表现出显著差异；</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专利：一种融合约束的手部姿态测量</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R="0" lvl="0" algn="l" defTabSz="914400" rtl="0" eaLnBrk="0" fontAlgn="base" latinLnBrk="0" hangingPunct="0">
              <a:spcBef>
                <a:spcPct val="0"/>
              </a:spcBef>
              <a:spcAft>
                <a:spcPct val="0"/>
              </a:spcAft>
              <a:buClrTx/>
              <a:buSzTx/>
              <a:tabLst/>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方法；</a:t>
            </a:r>
          </a:p>
        </p:txBody>
      </p:sp>
      <p:sp>
        <p:nvSpPr>
          <p:cNvPr id="6" name="文本框 5">
            <a:extLst>
              <a:ext uri="{FF2B5EF4-FFF2-40B4-BE49-F238E27FC236}">
                <a16:creationId xmlns:a16="http://schemas.microsoft.com/office/drawing/2014/main" id="{84913CCA-1E82-DA69-1CBD-14506B9BD137}"/>
              </a:ext>
            </a:extLst>
          </p:cNvPr>
          <p:cNvSpPr txBox="1"/>
          <p:nvPr/>
        </p:nvSpPr>
        <p:spPr>
          <a:xfrm>
            <a:off x="695323" y="991090"/>
            <a:ext cx="2224857" cy="461665"/>
          </a:xfrm>
          <a:prstGeom prst="rect">
            <a:avLst/>
          </a:prstGeom>
          <a:noFill/>
        </p:spPr>
        <p:txBody>
          <a:bodyPr wrap="square">
            <a:spAutoFit/>
          </a:bodyPr>
          <a:lstStyle/>
          <a:p>
            <a:r>
              <a:rPr lang="en-US" altLang="zh-CN" sz="2400" b="1" dirty="0">
                <a:latin typeface="微软雅黑" panose="020B0503020204020204" pitchFamily="34" charset="-122"/>
              </a:rPr>
              <a:t>1.3 </a:t>
            </a:r>
            <a:r>
              <a:rPr lang="zh-CN" altLang="en-US" sz="2400" b="1" dirty="0">
                <a:latin typeface="微软雅黑" panose="020B0503020204020204" pitchFamily="34" charset="-122"/>
              </a:rPr>
              <a:t>实验分析</a:t>
            </a:r>
          </a:p>
        </p:txBody>
      </p:sp>
      <p:sp>
        <p:nvSpPr>
          <p:cNvPr id="9" name="文本框 8">
            <a:extLst>
              <a:ext uri="{FF2B5EF4-FFF2-40B4-BE49-F238E27FC236}">
                <a16:creationId xmlns:a16="http://schemas.microsoft.com/office/drawing/2014/main" id="{CDC5F580-CD22-7374-F24B-168DF665AB9D}"/>
              </a:ext>
            </a:extLst>
          </p:cNvPr>
          <p:cNvSpPr txBox="1"/>
          <p:nvPr/>
        </p:nvSpPr>
        <p:spPr>
          <a:xfrm>
            <a:off x="1496961" y="6363326"/>
            <a:ext cx="3989439" cy="400110"/>
          </a:xfrm>
          <a:prstGeom prst="rect">
            <a:avLst/>
          </a:prstGeom>
          <a:noFill/>
        </p:spPr>
        <p:txBody>
          <a:bodyPr wrap="square">
            <a:spAutoFit/>
          </a:bodyPr>
          <a:lstStyle/>
          <a:p>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食指</a:t>
            </a:r>
            <a:r>
              <a:rPr lang="en-US" altLang="zh-CN" sz="2000" b="1" dirty="0">
                <a:solidFill>
                  <a:srgbClr val="000000"/>
                </a:solidFill>
                <a:effectLst/>
                <a:latin typeface="Times New Roman" panose="02020603050405020304" pitchFamily="18" charset="0"/>
                <a:ea typeface="宋体" panose="02010600030101010101" pitchFamily="2" charset="-122"/>
              </a:rPr>
              <a:t>PIP</a:t>
            </a:r>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在三种手势下的姿态误差</a:t>
            </a:r>
            <a:endParaRPr lang="zh-CN" altLang="en-US" sz="2000" b="1" dirty="0"/>
          </a:p>
        </p:txBody>
      </p:sp>
      <p:sp>
        <p:nvSpPr>
          <p:cNvPr id="12" name="文本框 11">
            <a:extLst>
              <a:ext uri="{FF2B5EF4-FFF2-40B4-BE49-F238E27FC236}">
                <a16:creationId xmlns:a16="http://schemas.microsoft.com/office/drawing/2014/main" id="{048D73E3-F408-15E9-B7B8-3E6AB01A89C2}"/>
              </a:ext>
            </a:extLst>
          </p:cNvPr>
          <p:cNvSpPr txBox="1"/>
          <p:nvPr/>
        </p:nvSpPr>
        <p:spPr>
          <a:xfrm>
            <a:off x="8494072" y="3836799"/>
            <a:ext cx="2250128" cy="400110"/>
          </a:xfrm>
          <a:prstGeom prst="rect">
            <a:avLst/>
          </a:prstGeom>
          <a:noFill/>
        </p:spPr>
        <p:txBody>
          <a:bodyPr wrap="square">
            <a:spAutoFit/>
          </a:bodyPr>
          <a:lstStyle/>
          <a:p>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姿态误差箱线图</a:t>
            </a:r>
            <a:endParaRPr lang="zh-CN" altLang="en-US" sz="2000" b="1" dirty="0"/>
          </a:p>
        </p:txBody>
      </p:sp>
    </p:spTree>
    <p:extLst>
      <p:ext uri="{BB962C8B-B14F-4D97-AF65-F5344CB8AC3E}">
        <p14:creationId xmlns:p14="http://schemas.microsoft.com/office/powerpoint/2010/main" val="4097334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556A5-96C9-9A83-D5DC-5B02FCC5D190}"/>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4C73F13E-670F-A5A3-19C5-3A9ACF49D48D}"/>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基于姿态的手势交互技术</a:t>
            </a:r>
          </a:p>
        </p:txBody>
      </p:sp>
      <p:sp>
        <p:nvSpPr>
          <p:cNvPr id="4" name="灯片编号占位符 3">
            <a:extLst>
              <a:ext uri="{FF2B5EF4-FFF2-40B4-BE49-F238E27FC236}">
                <a16:creationId xmlns:a16="http://schemas.microsoft.com/office/drawing/2014/main" id="{B7722C72-54D5-3462-5F65-961C6C164A6B}"/>
              </a:ext>
            </a:extLst>
          </p:cNvPr>
          <p:cNvSpPr>
            <a:spLocks noGrp="1"/>
          </p:cNvSpPr>
          <p:nvPr>
            <p:ph type="sldNum" sz="quarter" idx="12"/>
          </p:nvPr>
        </p:nvSpPr>
        <p:spPr/>
        <p:txBody>
          <a:bodyPr/>
          <a:lstStyle/>
          <a:p>
            <a:fld id="{51D91E7F-84B6-4064-9D4E-CC7D244BCA04}" type="slidenum">
              <a:rPr lang="zh-CN" altLang="en-US" smtClean="0"/>
              <a:pPr/>
              <a:t>13</a:t>
            </a:fld>
            <a:endParaRPr lang="zh-CN" altLang="en-US" dirty="0"/>
          </a:p>
        </p:txBody>
      </p:sp>
      <p:grpSp>
        <p:nvGrpSpPr>
          <p:cNvPr id="2" name="组合 1">
            <a:extLst>
              <a:ext uri="{FF2B5EF4-FFF2-40B4-BE49-F238E27FC236}">
                <a16:creationId xmlns:a16="http://schemas.microsoft.com/office/drawing/2014/main" id="{6188B008-A192-0B1C-AFBE-4527E1A5312A}"/>
              </a:ext>
            </a:extLst>
          </p:cNvPr>
          <p:cNvGrpSpPr/>
          <p:nvPr/>
        </p:nvGrpSpPr>
        <p:grpSpPr>
          <a:xfrm>
            <a:off x="1463640" y="2345635"/>
            <a:ext cx="1987826" cy="1987826"/>
            <a:chOff x="1457739" y="1828800"/>
            <a:chExt cx="1987826" cy="1987826"/>
          </a:xfrm>
        </p:grpSpPr>
        <p:sp>
          <p:nvSpPr>
            <p:cNvPr id="3" name="椭圆 2">
              <a:extLst>
                <a:ext uri="{FF2B5EF4-FFF2-40B4-BE49-F238E27FC236}">
                  <a16:creationId xmlns:a16="http://schemas.microsoft.com/office/drawing/2014/main" id="{7B984CB0-F897-EE8D-2FA1-08B8215937E9}"/>
                </a:ext>
              </a:extLst>
            </p:cNvPr>
            <p:cNvSpPr/>
            <p:nvPr/>
          </p:nvSpPr>
          <p:spPr>
            <a:xfrm>
              <a:off x="1537252" y="1908313"/>
              <a:ext cx="1828800" cy="1828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latin typeface="+mn-ea"/>
                </a:rPr>
                <a:t>01</a:t>
              </a:r>
              <a:endParaRPr lang="zh-CN" altLang="en-US" sz="6000" b="1" dirty="0">
                <a:latin typeface="+mn-ea"/>
              </a:endParaRPr>
            </a:p>
          </p:txBody>
        </p:sp>
        <p:sp>
          <p:nvSpPr>
            <p:cNvPr id="5" name="椭圆 4">
              <a:extLst>
                <a:ext uri="{FF2B5EF4-FFF2-40B4-BE49-F238E27FC236}">
                  <a16:creationId xmlns:a16="http://schemas.microsoft.com/office/drawing/2014/main" id="{7CE693E5-355E-E57E-FF63-446DF9EF87E7}"/>
                </a:ext>
              </a:extLst>
            </p:cNvPr>
            <p:cNvSpPr/>
            <p:nvPr/>
          </p:nvSpPr>
          <p:spPr>
            <a:xfrm>
              <a:off x="1457739" y="1828800"/>
              <a:ext cx="1987826" cy="198782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AD0AEEE5-06F8-F2D0-280C-F5EC7456185E}"/>
              </a:ext>
            </a:extLst>
          </p:cNvPr>
          <p:cNvGrpSpPr/>
          <p:nvPr/>
        </p:nvGrpSpPr>
        <p:grpSpPr>
          <a:xfrm>
            <a:off x="5225912" y="2345635"/>
            <a:ext cx="1987826" cy="1987826"/>
            <a:chOff x="1457739" y="1828800"/>
            <a:chExt cx="1987826" cy="1987826"/>
          </a:xfrm>
        </p:grpSpPr>
        <p:sp>
          <p:nvSpPr>
            <p:cNvPr id="7" name="椭圆 6">
              <a:extLst>
                <a:ext uri="{FF2B5EF4-FFF2-40B4-BE49-F238E27FC236}">
                  <a16:creationId xmlns:a16="http://schemas.microsoft.com/office/drawing/2014/main" id="{73F1DB8B-98AF-5DD9-8FD1-65A7066E4250}"/>
                </a:ext>
              </a:extLst>
            </p:cNvPr>
            <p:cNvSpPr/>
            <p:nvPr/>
          </p:nvSpPr>
          <p:spPr>
            <a:xfrm>
              <a:off x="1537252" y="1908313"/>
              <a:ext cx="1828800" cy="1828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latin typeface="+mn-ea"/>
                </a:rPr>
                <a:t>02</a:t>
              </a:r>
              <a:endParaRPr lang="zh-CN" altLang="en-US" sz="6000" b="1" dirty="0">
                <a:latin typeface="+mn-ea"/>
              </a:endParaRPr>
            </a:p>
          </p:txBody>
        </p:sp>
        <p:sp>
          <p:nvSpPr>
            <p:cNvPr id="8" name="椭圆 7">
              <a:extLst>
                <a:ext uri="{FF2B5EF4-FFF2-40B4-BE49-F238E27FC236}">
                  <a16:creationId xmlns:a16="http://schemas.microsoft.com/office/drawing/2014/main" id="{2ADDE0E0-7CDA-7AE7-9D98-31E0866C986A}"/>
                </a:ext>
              </a:extLst>
            </p:cNvPr>
            <p:cNvSpPr/>
            <p:nvPr/>
          </p:nvSpPr>
          <p:spPr>
            <a:xfrm>
              <a:off x="1457739" y="1828800"/>
              <a:ext cx="1987826" cy="198782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41CA66AF-4AA4-6DF7-173A-00E2E9CD3CB2}"/>
              </a:ext>
            </a:extLst>
          </p:cNvPr>
          <p:cNvGrpSpPr/>
          <p:nvPr/>
        </p:nvGrpSpPr>
        <p:grpSpPr>
          <a:xfrm>
            <a:off x="8988183" y="2345635"/>
            <a:ext cx="1987826" cy="1987826"/>
            <a:chOff x="1457739" y="1828800"/>
            <a:chExt cx="1987826" cy="1987826"/>
          </a:xfrm>
        </p:grpSpPr>
        <p:sp>
          <p:nvSpPr>
            <p:cNvPr id="10" name="椭圆 9">
              <a:extLst>
                <a:ext uri="{FF2B5EF4-FFF2-40B4-BE49-F238E27FC236}">
                  <a16:creationId xmlns:a16="http://schemas.microsoft.com/office/drawing/2014/main" id="{C4658892-B944-40A0-7DAA-96BE5420CD78}"/>
                </a:ext>
              </a:extLst>
            </p:cNvPr>
            <p:cNvSpPr/>
            <p:nvPr/>
          </p:nvSpPr>
          <p:spPr>
            <a:xfrm>
              <a:off x="1537252" y="1908313"/>
              <a:ext cx="1828800" cy="1828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latin typeface="+mn-ea"/>
                </a:rPr>
                <a:t>03</a:t>
              </a:r>
              <a:endParaRPr lang="zh-CN" altLang="en-US" sz="6000" b="1" dirty="0">
                <a:latin typeface="+mn-ea"/>
              </a:endParaRPr>
            </a:p>
          </p:txBody>
        </p:sp>
        <p:sp>
          <p:nvSpPr>
            <p:cNvPr id="12" name="椭圆 11">
              <a:extLst>
                <a:ext uri="{FF2B5EF4-FFF2-40B4-BE49-F238E27FC236}">
                  <a16:creationId xmlns:a16="http://schemas.microsoft.com/office/drawing/2014/main" id="{CCA0F27E-31BD-16F3-0D5D-69B01CFC9CD0}"/>
                </a:ext>
              </a:extLst>
            </p:cNvPr>
            <p:cNvSpPr/>
            <p:nvPr/>
          </p:nvSpPr>
          <p:spPr>
            <a:xfrm>
              <a:off x="1457739" y="1828800"/>
              <a:ext cx="1987826" cy="198782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a:extLst>
              <a:ext uri="{FF2B5EF4-FFF2-40B4-BE49-F238E27FC236}">
                <a16:creationId xmlns:a16="http://schemas.microsoft.com/office/drawing/2014/main" id="{363EE6F1-49D4-829F-7435-3011F132C827}"/>
              </a:ext>
            </a:extLst>
          </p:cNvPr>
          <p:cNvSpPr/>
          <p:nvPr/>
        </p:nvSpPr>
        <p:spPr>
          <a:xfrm>
            <a:off x="695324" y="4587549"/>
            <a:ext cx="3505200" cy="523220"/>
          </a:xfrm>
          <a:prstGeom prst="rect">
            <a:avLst/>
          </a:prstGeom>
        </p:spPr>
        <p:txBody>
          <a:bodyPr wrap="square">
            <a:spAutoFit/>
          </a:bodyPr>
          <a:lstStyle/>
          <a:p>
            <a:pPr algn="ctr"/>
            <a:r>
              <a:rPr lang="zh-CN" altLang="en-US" sz="2800" b="1" dirty="0">
                <a:solidFill>
                  <a:schemeClr val="accent1"/>
                </a:solidFill>
                <a:latin typeface="+mn-ea"/>
              </a:rPr>
              <a:t>基于姿态的手势设计</a:t>
            </a:r>
            <a:endParaRPr lang="en-US" altLang="zh-CN" sz="2800" b="1" dirty="0">
              <a:solidFill>
                <a:schemeClr val="accent1"/>
              </a:solidFill>
              <a:latin typeface="+mn-ea"/>
            </a:endParaRPr>
          </a:p>
        </p:txBody>
      </p:sp>
      <p:sp>
        <p:nvSpPr>
          <p:cNvPr id="14" name="矩形 13">
            <a:extLst>
              <a:ext uri="{FF2B5EF4-FFF2-40B4-BE49-F238E27FC236}">
                <a16:creationId xmlns:a16="http://schemas.microsoft.com/office/drawing/2014/main" id="{BD3CB9EC-EC66-4F06-3B4D-102744FA91EF}"/>
              </a:ext>
            </a:extLst>
          </p:cNvPr>
          <p:cNvSpPr/>
          <p:nvPr/>
        </p:nvSpPr>
        <p:spPr>
          <a:xfrm>
            <a:off x="4657724" y="4587549"/>
            <a:ext cx="3108960" cy="523220"/>
          </a:xfrm>
          <a:prstGeom prst="rect">
            <a:avLst/>
          </a:prstGeom>
        </p:spPr>
        <p:txBody>
          <a:bodyPr wrap="square">
            <a:spAutoFit/>
          </a:bodyPr>
          <a:lstStyle/>
          <a:p>
            <a:pPr algn="ctr"/>
            <a:r>
              <a:rPr lang="zh-CN" altLang="en-US" sz="2800" b="1" dirty="0">
                <a:solidFill>
                  <a:schemeClr val="accent1"/>
                </a:solidFill>
                <a:latin typeface="+mn-ea"/>
              </a:rPr>
              <a:t>手势交互实现方法</a:t>
            </a:r>
            <a:endParaRPr lang="en-US" altLang="zh-CN" sz="2800" b="1" dirty="0">
              <a:solidFill>
                <a:schemeClr val="accent1"/>
              </a:solidFill>
              <a:latin typeface="+mn-ea"/>
            </a:endParaRPr>
          </a:p>
        </p:txBody>
      </p:sp>
      <p:sp>
        <p:nvSpPr>
          <p:cNvPr id="15" name="矩形 14">
            <a:extLst>
              <a:ext uri="{FF2B5EF4-FFF2-40B4-BE49-F238E27FC236}">
                <a16:creationId xmlns:a16="http://schemas.microsoft.com/office/drawing/2014/main" id="{58B3031D-D5A1-F8A8-D5CB-C7228AE41084}"/>
              </a:ext>
            </a:extLst>
          </p:cNvPr>
          <p:cNvSpPr/>
          <p:nvPr/>
        </p:nvSpPr>
        <p:spPr>
          <a:xfrm>
            <a:off x="8361044" y="4587549"/>
            <a:ext cx="3108960" cy="523220"/>
          </a:xfrm>
          <a:prstGeom prst="rect">
            <a:avLst/>
          </a:prstGeom>
        </p:spPr>
        <p:txBody>
          <a:bodyPr wrap="square">
            <a:spAutoFit/>
          </a:bodyPr>
          <a:lstStyle/>
          <a:p>
            <a:pPr algn="ctr"/>
            <a:r>
              <a:rPr lang="zh-CN" altLang="en-US" sz="2800" b="1" dirty="0">
                <a:solidFill>
                  <a:schemeClr val="accent1"/>
                </a:solidFill>
                <a:latin typeface="+mn-ea"/>
              </a:rPr>
              <a:t>交互意图识别方法</a:t>
            </a:r>
            <a:endParaRPr lang="en-US" altLang="zh-CN" sz="2800" b="1" dirty="0">
              <a:solidFill>
                <a:schemeClr val="accent1"/>
              </a:solidFill>
              <a:latin typeface="+mn-ea"/>
            </a:endParaRPr>
          </a:p>
        </p:txBody>
      </p:sp>
    </p:spTree>
    <p:extLst>
      <p:ext uri="{BB962C8B-B14F-4D97-AF65-F5344CB8AC3E}">
        <p14:creationId xmlns:p14="http://schemas.microsoft.com/office/powerpoint/2010/main" val="4277340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24FB3-23CE-1B9D-174B-7E28E746C3E8}"/>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839E3D42-7C7F-434A-0FF8-DB593DB28E10}"/>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基于姿态的手势交互技术</a:t>
            </a:r>
          </a:p>
        </p:txBody>
      </p:sp>
      <p:sp>
        <p:nvSpPr>
          <p:cNvPr id="4" name="灯片编号占位符 3">
            <a:extLst>
              <a:ext uri="{FF2B5EF4-FFF2-40B4-BE49-F238E27FC236}">
                <a16:creationId xmlns:a16="http://schemas.microsoft.com/office/drawing/2014/main" id="{07141C0E-A20F-5E83-6617-EE194D8D5334}"/>
              </a:ext>
            </a:extLst>
          </p:cNvPr>
          <p:cNvSpPr>
            <a:spLocks noGrp="1"/>
          </p:cNvSpPr>
          <p:nvPr>
            <p:ph type="sldNum" sz="quarter" idx="12"/>
          </p:nvPr>
        </p:nvSpPr>
        <p:spPr/>
        <p:txBody>
          <a:bodyPr/>
          <a:lstStyle/>
          <a:p>
            <a:fld id="{51D91E7F-84B6-4064-9D4E-CC7D244BCA04}" type="slidenum">
              <a:rPr lang="zh-CN" altLang="en-US" smtClean="0"/>
              <a:pPr/>
              <a:t>14</a:t>
            </a:fld>
            <a:endParaRPr lang="zh-CN" altLang="en-US" dirty="0"/>
          </a:p>
        </p:txBody>
      </p:sp>
      <p:sp>
        <p:nvSpPr>
          <p:cNvPr id="3" name="文本框 2">
            <a:extLst>
              <a:ext uri="{FF2B5EF4-FFF2-40B4-BE49-F238E27FC236}">
                <a16:creationId xmlns:a16="http://schemas.microsoft.com/office/drawing/2014/main" id="{B7A0EDAA-2AE2-FA98-A3A7-D92145F59479}"/>
              </a:ext>
            </a:extLst>
          </p:cNvPr>
          <p:cNvSpPr txBox="1"/>
          <p:nvPr/>
        </p:nvSpPr>
        <p:spPr>
          <a:xfrm>
            <a:off x="622968" y="1680283"/>
            <a:ext cx="9273200" cy="4818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平面交互需要具备的核心要素：</a:t>
            </a:r>
            <a:r>
              <a:rPr lang="zh-CN" altLang="en-US" sz="2000" b="1" dirty="0">
                <a:latin typeface="宋体" panose="02010600030101010101" pitchFamily="2" charset="-122"/>
                <a:ea typeface="宋体" panose="02010600030101010101" pitchFamily="2" charset="-122"/>
              </a:rPr>
              <a:t>移动控制、定位与确认对象、变形控制</a:t>
            </a:r>
            <a:r>
              <a:rPr lang="zh-CN" altLang="en-US" sz="2000" dirty="0">
                <a:latin typeface="宋体" panose="02010600030101010101" pitchFamily="2" charset="-122"/>
                <a:ea typeface="宋体" panose="02010600030101010101" pitchFamily="2" charset="-122"/>
              </a:rPr>
              <a:t>。</a:t>
            </a:r>
          </a:p>
        </p:txBody>
      </p:sp>
      <p:pic>
        <p:nvPicPr>
          <p:cNvPr id="6" name="图片 5">
            <a:extLst>
              <a:ext uri="{FF2B5EF4-FFF2-40B4-BE49-F238E27FC236}">
                <a16:creationId xmlns:a16="http://schemas.microsoft.com/office/drawing/2014/main" id="{96FFAD45-2A33-9B28-DEB6-C71ADEDCD5AB}"/>
              </a:ext>
            </a:extLst>
          </p:cNvPr>
          <p:cNvPicPr>
            <a:picLocks noChangeAspect="1"/>
          </p:cNvPicPr>
          <p:nvPr/>
        </p:nvPicPr>
        <p:blipFill>
          <a:blip r:embed="rId3"/>
          <a:stretch>
            <a:fillRect/>
          </a:stretch>
        </p:blipFill>
        <p:spPr>
          <a:xfrm>
            <a:off x="695323" y="2445378"/>
            <a:ext cx="5741761" cy="4018672"/>
          </a:xfrm>
          <a:prstGeom prst="rect">
            <a:avLst/>
          </a:prstGeom>
        </p:spPr>
      </p:pic>
      <p:sp>
        <p:nvSpPr>
          <p:cNvPr id="10" name="文本框 9">
            <a:extLst>
              <a:ext uri="{FF2B5EF4-FFF2-40B4-BE49-F238E27FC236}">
                <a16:creationId xmlns:a16="http://schemas.microsoft.com/office/drawing/2014/main" id="{0FD438FD-C469-4E5E-709B-C4D08620D6B3}"/>
              </a:ext>
            </a:extLst>
          </p:cNvPr>
          <p:cNvSpPr txBox="1"/>
          <p:nvPr/>
        </p:nvSpPr>
        <p:spPr>
          <a:xfrm>
            <a:off x="6734823" y="2667715"/>
            <a:ext cx="5073842" cy="1866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采用</a:t>
            </a:r>
            <a:r>
              <a:rPr lang="zh-CN" altLang="en-US" sz="2000" b="1" dirty="0">
                <a:latin typeface="宋体" panose="02010600030101010101" pitchFamily="2" charset="-122"/>
                <a:ea typeface="宋体" panose="02010600030101010101" pitchFamily="2" charset="-122"/>
              </a:rPr>
              <a:t>以用户为中心</a:t>
            </a:r>
            <a:r>
              <a:rPr lang="zh-CN" altLang="en-US" sz="2000" dirty="0">
                <a:latin typeface="宋体" panose="02010600030101010101" pitchFamily="2" charset="-122"/>
                <a:ea typeface="宋体" panose="02010600030101010101" pitchFamily="2" charset="-122"/>
              </a:rPr>
              <a:t>的手势设计方法；</a:t>
            </a:r>
            <a:endParaRPr lang="en-US" altLang="zh-CN" sz="2000"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通过</a:t>
            </a:r>
            <a:r>
              <a:rPr lang="zh-CN" altLang="en-US" sz="2000" b="1" dirty="0">
                <a:latin typeface="宋体" panose="02010600030101010101" pitchFamily="2" charset="-122"/>
                <a:ea typeface="宋体" panose="02010600030101010101" pitchFamily="2" charset="-122"/>
              </a:rPr>
              <a:t>出声思维法</a:t>
            </a:r>
            <a:r>
              <a:rPr lang="zh-CN" altLang="en-US" sz="2000" dirty="0">
                <a:latin typeface="宋体" panose="02010600030101010101" pitchFamily="2" charset="-122"/>
                <a:ea typeface="宋体" panose="02010600030101010101" pitchFamily="2" charset="-122"/>
              </a:rPr>
              <a:t>来获取用户的设计思考；</a:t>
            </a:r>
            <a:endParaRPr lang="en-US" altLang="zh-CN" sz="2000"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用户设计完手势填写</a:t>
            </a:r>
            <a:r>
              <a:rPr lang="zh-CN" altLang="en-US" sz="2000" b="1" dirty="0">
                <a:latin typeface="宋体" panose="02010600030101010101" pitchFamily="2" charset="-122"/>
                <a:ea typeface="宋体" panose="02010600030101010101" pitchFamily="2" charset="-122"/>
              </a:rPr>
              <a:t>易用性、直观性</a:t>
            </a:r>
            <a:r>
              <a:rPr lang="zh-CN" altLang="en-US" sz="2000" dirty="0">
                <a:latin typeface="宋体" panose="02010600030101010101" pitchFamily="2" charset="-122"/>
                <a:ea typeface="宋体" panose="02010600030101010101" pitchFamily="2" charset="-122"/>
              </a:rPr>
              <a:t>量表</a:t>
            </a:r>
            <a:r>
              <a:rPr lang="zh-CN" altLang="en-US" sz="2000" b="1"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使用</a:t>
            </a:r>
            <a:r>
              <a:rPr lang="zh-CN" altLang="en-US" sz="2000" b="1" dirty="0">
                <a:latin typeface="宋体" panose="02010600030101010101" pitchFamily="2" charset="-122"/>
                <a:ea typeface="宋体" panose="02010600030101010101" pitchFamily="2" charset="-122"/>
              </a:rPr>
              <a:t>一致性系数</a:t>
            </a:r>
            <a:r>
              <a:rPr lang="zh-CN" altLang="en-US" sz="2000" dirty="0">
                <a:latin typeface="宋体" panose="02010600030101010101" pitchFamily="2" charset="-122"/>
                <a:ea typeface="宋体" panose="02010600030101010101" pitchFamily="2" charset="-122"/>
              </a:rPr>
              <a:t>判断</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手势集中的共识；</a:t>
            </a:r>
            <a:endParaRPr lang="zh-CN" altLang="en-US" sz="20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2E40484C-79F0-0992-07A5-BDCAE90C9BBF}"/>
              </a:ext>
            </a:extLst>
          </p:cNvPr>
          <p:cNvSpPr txBox="1"/>
          <p:nvPr/>
        </p:nvSpPr>
        <p:spPr>
          <a:xfrm>
            <a:off x="695323" y="991090"/>
            <a:ext cx="10358593" cy="461665"/>
          </a:xfrm>
          <a:prstGeom prst="rect">
            <a:avLst/>
          </a:prstGeom>
          <a:noFill/>
        </p:spPr>
        <p:txBody>
          <a:bodyPr wrap="square">
            <a:spAutoFit/>
          </a:bodyPr>
          <a:lstStyle/>
          <a:p>
            <a:r>
              <a:rPr lang="en-US" altLang="zh-CN" sz="2400" b="1" dirty="0">
                <a:latin typeface="微软雅黑" panose="020B0503020204020204" pitchFamily="34" charset="-122"/>
              </a:rPr>
              <a:t>2.1 </a:t>
            </a:r>
            <a:r>
              <a:rPr lang="zh-CN" altLang="en-US" sz="2400" b="1" dirty="0">
                <a:latin typeface="微软雅黑" panose="020B0503020204020204" pitchFamily="34" charset="-122"/>
              </a:rPr>
              <a:t>建立基于姿态的交互手势集</a:t>
            </a:r>
          </a:p>
        </p:txBody>
      </p:sp>
      <p:sp>
        <p:nvSpPr>
          <p:cNvPr id="7" name="文本框 6">
            <a:extLst>
              <a:ext uri="{FF2B5EF4-FFF2-40B4-BE49-F238E27FC236}">
                <a16:creationId xmlns:a16="http://schemas.microsoft.com/office/drawing/2014/main" id="{6BDF5137-71CB-3D51-04FF-C38BABC25E29}"/>
              </a:ext>
            </a:extLst>
          </p:cNvPr>
          <p:cNvSpPr txBox="1"/>
          <p:nvPr/>
        </p:nvSpPr>
        <p:spPr>
          <a:xfrm>
            <a:off x="6604390" y="5062974"/>
            <a:ext cx="1765320" cy="400110"/>
          </a:xfrm>
          <a:prstGeom prst="rect">
            <a:avLst/>
          </a:prstGeom>
          <a:noFill/>
        </p:spPr>
        <p:txBody>
          <a:bodyPr wrap="square">
            <a:spAutoFit/>
          </a:bodyPr>
          <a:lstStyle/>
          <a:p>
            <a:pPr marL="285750" indent="-285750">
              <a:buFont typeface="Wingdings" panose="05000000000000000000" pitchFamily="2" charset="2"/>
              <a:buChar char="n"/>
            </a:pP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一致性系数</a:t>
            </a:r>
            <a:endParaRPr lang="zh-CN" altLang="en-US" sz="2000" b="1"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CB765E0-233C-7A8B-415D-DED213607302}"/>
                  </a:ext>
                </a:extLst>
              </p:cNvPr>
              <p:cNvSpPr txBox="1"/>
              <p:nvPr/>
            </p:nvSpPr>
            <p:spPr>
              <a:xfrm>
                <a:off x="6095999" y="5500350"/>
                <a:ext cx="6094770" cy="8729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𝐴𝑅</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𝑟</m:t>
                          </m:r>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d>
                            <m:dPr>
                              <m:begChr m:val="|"/>
                              <m:endChr m:val="|"/>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𝑃</m:t>
                              </m:r>
                            </m:e>
                          </m:d>
                        </m:num>
                        <m:den>
                          <m:d>
                            <m:dPr>
                              <m:begChr m:val="|"/>
                              <m:endChr m:val="|"/>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𝑃</m:t>
                              </m:r>
                            </m:e>
                          </m:d>
                          <m:r>
                            <a:rPr lang="zh-CN" altLang="en-US" i="0">
                              <a:latin typeface="Cambria Math" panose="02040503050406030204" pitchFamily="18" charset="0"/>
                            </a:rPr>
                            <m:t>−1</m:t>
                          </m:r>
                        </m:den>
                      </m:f>
                      <m:nary>
                        <m:naryPr>
                          <m:chr m:val="∑"/>
                          <m:limLoc m:val="undOvr"/>
                          <m:supHide m:val="on"/>
                          <m:ctrlPr>
                            <a:rPr lang="zh-CN" altLang="en-US" i="1">
                              <a:latin typeface="Cambria Math" panose="02040503050406030204" pitchFamily="18" charset="0"/>
                            </a:rPr>
                          </m:ctrlPr>
                        </m:naryPr>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𝑃</m:t>
                          </m:r>
                        </m:sub>
                        <m:sup/>
                        <m:e>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f>
                                    <m:fPr>
                                      <m:ctrlPr>
                                        <a:rPr lang="zh-CN" altLang="en-US" i="1">
                                          <a:solidFill>
                                            <a:srgbClr val="836967"/>
                                          </a:solidFill>
                                          <a:latin typeface="Cambria Math" panose="02040503050406030204" pitchFamily="18" charset="0"/>
                                        </a:rPr>
                                      </m:ctrlPr>
                                    </m:fPr>
                                    <m:num>
                                      <m:d>
                                        <m:dPr>
                                          <m:begChr m:val="|"/>
                                          <m:endChr m:val="|"/>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𝑖</m:t>
                                              </m:r>
                                            </m:sub>
                                          </m:sSub>
                                        </m:e>
                                      </m:d>
                                    </m:num>
                                    <m:den>
                                      <m:d>
                                        <m:dPr>
                                          <m:begChr m:val="|"/>
                                          <m:endChr m:val="|"/>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𝑃</m:t>
                                          </m:r>
                                        </m:e>
                                      </m:d>
                                    </m:den>
                                  </m:f>
                                </m:e>
                              </m:d>
                            </m:e>
                            <m:sup>
                              <m:r>
                                <a:rPr lang="zh-CN" altLang="en-US" i="0">
                                  <a:latin typeface="Cambria Math" panose="02040503050406030204" pitchFamily="18" charset="0"/>
                                </a:rPr>
                                <m:t>2</m:t>
                              </m:r>
                            </m:sup>
                          </m:sSup>
                        </m:e>
                      </m:nary>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d>
                            <m:dPr>
                              <m:begChr m:val="|"/>
                              <m:endChr m:val="|"/>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𝑃</m:t>
                              </m:r>
                            </m:e>
                          </m:d>
                          <m:r>
                            <a:rPr lang="zh-CN" altLang="en-US" i="0">
                              <a:latin typeface="Cambria Math" panose="02040503050406030204" pitchFamily="18" charset="0"/>
                            </a:rPr>
                            <m:t>−1</m:t>
                          </m:r>
                        </m:den>
                      </m:f>
                    </m:oMath>
                  </m:oMathPara>
                </a14:m>
                <a:endParaRPr lang="zh-CN" altLang="en-US" dirty="0"/>
              </a:p>
            </p:txBody>
          </p:sp>
        </mc:Choice>
        <mc:Fallback xmlns="">
          <p:sp>
            <p:nvSpPr>
              <p:cNvPr id="12" name="文本框 11">
                <a:extLst>
                  <a:ext uri="{FF2B5EF4-FFF2-40B4-BE49-F238E27FC236}">
                    <a16:creationId xmlns:a16="http://schemas.microsoft.com/office/drawing/2014/main" id="{6CB765E0-233C-7A8B-415D-DED213607302}"/>
                  </a:ext>
                </a:extLst>
              </p:cNvPr>
              <p:cNvSpPr txBox="1">
                <a:spLocks noRot="1" noChangeAspect="1" noMove="1" noResize="1" noEditPoints="1" noAdjustHandles="1" noChangeArrowheads="1" noChangeShapeType="1" noTextEdit="1"/>
              </p:cNvSpPr>
              <p:nvPr/>
            </p:nvSpPr>
            <p:spPr>
              <a:xfrm>
                <a:off x="6095999" y="5500350"/>
                <a:ext cx="6094770" cy="872931"/>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3762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B5140-8E7D-BBE1-1F34-A89D15ABB2B0}"/>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C6F6CA84-499F-AA0D-0E2F-FFEAF055E42B}"/>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基于姿态的手势交互技术</a:t>
            </a:r>
          </a:p>
        </p:txBody>
      </p:sp>
      <p:sp>
        <p:nvSpPr>
          <p:cNvPr id="4" name="灯片编号占位符 3">
            <a:extLst>
              <a:ext uri="{FF2B5EF4-FFF2-40B4-BE49-F238E27FC236}">
                <a16:creationId xmlns:a16="http://schemas.microsoft.com/office/drawing/2014/main" id="{88004AD1-4D16-2D55-7283-FA553F8ED4DF}"/>
              </a:ext>
            </a:extLst>
          </p:cNvPr>
          <p:cNvSpPr>
            <a:spLocks noGrp="1"/>
          </p:cNvSpPr>
          <p:nvPr>
            <p:ph type="sldNum" sz="quarter" idx="12"/>
          </p:nvPr>
        </p:nvSpPr>
        <p:spPr/>
        <p:txBody>
          <a:bodyPr/>
          <a:lstStyle/>
          <a:p>
            <a:fld id="{51D91E7F-84B6-4064-9D4E-CC7D244BCA04}" type="slidenum">
              <a:rPr lang="zh-CN" altLang="en-US" smtClean="0"/>
              <a:pPr/>
              <a:t>15</a:t>
            </a:fld>
            <a:endParaRPr lang="zh-CN" altLang="en-US" dirty="0"/>
          </a:p>
        </p:txBody>
      </p:sp>
      <p:pic>
        <p:nvPicPr>
          <p:cNvPr id="2" name="图形 1">
            <a:extLst>
              <a:ext uri="{FF2B5EF4-FFF2-40B4-BE49-F238E27FC236}">
                <a16:creationId xmlns:a16="http://schemas.microsoft.com/office/drawing/2014/main" id="{B110AF51-A88F-C5C9-9B1D-14B5303E95E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5806"/>
          <a:stretch/>
        </p:blipFill>
        <p:spPr bwMode="auto">
          <a:xfrm>
            <a:off x="616247" y="1810331"/>
            <a:ext cx="4434883" cy="2440940"/>
          </a:xfrm>
          <a:prstGeom prst="rect">
            <a:avLst/>
          </a:prstGeom>
          <a:ln>
            <a:noFill/>
          </a:ln>
          <a:extLst>
            <a:ext uri="{53640926-AAD7-44D8-BBD7-CCE9431645EC}">
              <a14:shadowObscured xmlns:a14="http://schemas.microsoft.com/office/drawing/2010/main"/>
            </a:ext>
          </a:extLst>
        </p:spPr>
      </p:pic>
      <p:sp>
        <p:nvSpPr>
          <p:cNvPr id="5" name="文本框 4">
            <a:extLst>
              <a:ext uri="{FF2B5EF4-FFF2-40B4-BE49-F238E27FC236}">
                <a16:creationId xmlns:a16="http://schemas.microsoft.com/office/drawing/2014/main" id="{1AB2A302-EF46-0F8C-95A0-046CE1244EAE}"/>
              </a:ext>
            </a:extLst>
          </p:cNvPr>
          <p:cNvSpPr txBox="1"/>
          <p:nvPr/>
        </p:nvSpPr>
        <p:spPr>
          <a:xfrm>
            <a:off x="5316793" y="1960314"/>
            <a:ext cx="6096000" cy="140519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cs typeface="Times New Roman" panose="02020603050405020304" pitchFamily="18" charset="0"/>
              </a:rPr>
              <a:t>用户表示控制左右平移手掌角度受限；</a:t>
            </a:r>
            <a:endParaRPr lang="en-US" altLang="zh-CN" sz="2000" dirty="0">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cs typeface="Times New Roman" panose="02020603050405020304" pitchFamily="18" charset="0"/>
              </a:rPr>
              <a:t>执行抓取手势之后，还要控制抓取的物体移动，较为复杂；</a:t>
            </a:r>
            <a:endParaRPr lang="en-US" altLang="zh-CN" sz="2000" dirty="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6" name="图形 1">
            <a:extLst>
              <a:ext uri="{FF2B5EF4-FFF2-40B4-BE49-F238E27FC236}">
                <a16:creationId xmlns:a16="http://schemas.microsoft.com/office/drawing/2014/main" id="{D899CB27-86A3-52C9-C522-0F2270B7A9E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 b="3867"/>
          <a:stretch/>
        </p:blipFill>
        <p:spPr bwMode="auto">
          <a:xfrm>
            <a:off x="4958495" y="3657600"/>
            <a:ext cx="6322158" cy="2240279"/>
          </a:xfrm>
          <a:prstGeom prst="rect">
            <a:avLst/>
          </a:prstGeom>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027F061D-C23D-835D-52AA-A8A6C394C2CA}"/>
              </a:ext>
            </a:extLst>
          </p:cNvPr>
          <p:cNvSpPr txBox="1"/>
          <p:nvPr/>
        </p:nvSpPr>
        <p:spPr>
          <a:xfrm>
            <a:off x="863966" y="5116873"/>
            <a:ext cx="3990976" cy="94352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dirty="0">
                <a:effectLst/>
                <a:latin typeface="宋体" panose="02010600030101010101" pitchFamily="2" charset="-122"/>
                <a:ea typeface="宋体" panose="02010600030101010101" pitchFamily="2" charset="-122"/>
                <a:cs typeface="Times New Roman" panose="02020603050405020304" pitchFamily="18" charset="0"/>
              </a:rPr>
              <a:t>上下平移功能的一致率最高，旋转手势最低</a:t>
            </a:r>
            <a:r>
              <a:rPr lang="zh-CN" altLang="en-US" sz="2000" dirty="0">
                <a:latin typeface="宋体" panose="02010600030101010101" pitchFamily="2" charset="-122"/>
                <a:ea typeface="宋体" panose="02010600030101010101" pitchFamily="2" charset="-122"/>
                <a:cs typeface="Times New Roman" panose="02020603050405020304" pitchFamily="18" charset="0"/>
              </a:rPr>
              <a:t>；</a:t>
            </a:r>
          </a:p>
        </p:txBody>
      </p:sp>
      <p:sp>
        <p:nvSpPr>
          <p:cNvPr id="7" name="文本框 6">
            <a:extLst>
              <a:ext uri="{FF2B5EF4-FFF2-40B4-BE49-F238E27FC236}">
                <a16:creationId xmlns:a16="http://schemas.microsoft.com/office/drawing/2014/main" id="{B8C0FD6A-A464-06F5-AEA7-EA57283ACABC}"/>
              </a:ext>
            </a:extLst>
          </p:cNvPr>
          <p:cNvSpPr txBox="1"/>
          <p:nvPr/>
        </p:nvSpPr>
        <p:spPr>
          <a:xfrm>
            <a:off x="1331607" y="4333486"/>
            <a:ext cx="3419782" cy="369332"/>
          </a:xfrm>
          <a:prstGeom prst="rect">
            <a:avLst/>
          </a:prstGeom>
          <a:noFill/>
        </p:spPr>
        <p:txBody>
          <a:bodyPr wrap="square">
            <a:spAutoFit/>
          </a:bodyPr>
          <a:lstStyle/>
          <a:p>
            <a:r>
              <a:rPr lang="zh-CN" altLang="zh-CN" b="1" dirty="0">
                <a:effectLst/>
                <a:latin typeface="Times New Roman" panose="02020603050405020304" pitchFamily="18" charset="0"/>
                <a:ea typeface="宋体" panose="02010600030101010101" pitchFamily="2" charset="-122"/>
                <a:cs typeface="Times New Roman" panose="02020603050405020304" pitchFamily="18" charset="0"/>
              </a:rPr>
              <a:t>用户参与设计手势的一致率分数</a:t>
            </a:r>
            <a:endParaRPr lang="zh-CN" altLang="en-US" b="1" dirty="0"/>
          </a:p>
        </p:txBody>
      </p:sp>
      <p:sp>
        <p:nvSpPr>
          <p:cNvPr id="10" name="文本框 9">
            <a:extLst>
              <a:ext uri="{FF2B5EF4-FFF2-40B4-BE49-F238E27FC236}">
                <a16:creationId xmlns:a16="http://schemas.microsoft.com/office/drawing/2014/main" id="{0ACABE0B-D306-9645-0798-E91D7DDAE9DD}"/>
              </a:ext>
            </a:extLst>
          </p:cNvPr>
          <p:cNvSpPr txBox="1"/>
          <p:nvPr/>
        </p:nvSpPr>
        <p:spPr>
          <a:xfrm>
            <a:off x="5166220" y="5993120"/>
            <a:ext cx="6094770" cy="605294"/>
          </a:xfrm>
          <a:prstGeom prst="rect">
            <a:avLst/>
          </a:prstGeom>
          <a:noFill/>
        </p:spPr>
        <p:txBody>
          <a:bodyPr wrap="square">
            <a:spAutoFit/>
          </a:bodyPr>
          <a:lstStyle/>
          <a:p>
            <a:pPr algn="ctr">
              <a:lnSpc>
                <a:spcPts val="2000"/>
              </a:lnSpc>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）用户的易用性评分</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b</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）用户的直观性评分</a:t>
            </a:r>
            <a:endParaRPr lang="zh-CN" alt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gn="ctr">
              <a:lnSpc>
                <a:spcPts val="2000"/>
              </a:lnSpc>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用户手势评分箱线图</a:t>
            </a:r>
            <a:endParaRPr lang="zh-CN" alt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FC6968A2-C62F-026C-3D38-37BCA8E3CE84}"/>
              </a:ext>
            </a:extLst>
          </p:cNvPr>
          <p:cNvSpPr txBox="1"/>
          <p:nvPr/>
        </p:nvSpPr>
        <p:spPr>
          <a:xfrm>
            <a:off x="695323" y="991090"/>
            <a:ext cx="10358593" cy="461665"/>
          </a:xfrm>
          <a:prstGeom prst="rect">
            <a:avLst/>
          </a:prstGeom>
          <a:noFill/>
        </p:spPr>
        <p:txBody>
          <a:bodyPr wrap="square">
            <a:spAutoFit/>
          </a:bodyPr>
          <a:lstStyle/>
          <a:p>
            <a:r>
              <a:rPr lang="en-US" altLang="zh-CN" sz="2400" b="1" dirty="0">
                <a:latin typeface="微软雅黑" panose="020B0503020204020204" pitchFamily="34" charset="-122"/>
              </a:rPr>
              <a:t>2.1 </a:t>
            </a:r>
            <a:r>
              <a:rPr lang="zh-CN" altLang="en-US" sz="2400" b="1" dirty="0">
                <a:latin typeface="微软雅黑" panose="020B0503020204020204" pitchFamily="34" charset="-122"/>
              </a:rPr>
              <a:t>建立基于姿态的交互手势集</a:t>
            </a:r>
          </a:p>
        </p:txBody>
      </p:sp>
    </p:spTree>
    <p:extLst>
      <p:ext uri="{BB962C8B-B14F-4D97-AF65-F5344CB8AC3E}">
        <p14:creationId xmlns:p14="http://schemas.microsoft.com/office/powerpoint/2010/main" val="3396090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3D8B0-2766-EE4A-AD3A-82E88B9A07D4}"/>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190BA9B7-B2C7-9CB1-1C00-E40911409C93}"/>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基于姿态的手势交互技术</a:t>
            </a:r>
          </a:p>
        </p:txBody>
      </p:sp>
      <p:sp>
        <p:nvSpPr>
          <p:cNvPr id="4" name="灯片编号占位符 3">
            <a:extLst>
              <a:ext uri="{FF2B5EF4-FFF2-40B4-BE49-F238E27FC236}">
                <a16:creationId xmlns:a16="http://schemas.microsoft.com/office/drawing/2014/main" id="{0A6CD3A7-7123-39C9-5FBC-371B38E2A162}"/>
              </a:ext>
            </a:extLst>
          </p:cNvPr>
          <p:cNvSpPr>
            <a:spLocks noGrp="1"/>
          </p:cNvSpPr>
          <p:nvPr>
            <p:ph type="sldNum" sz="quarter" idx="12"/>
          </p:nvPr>
        </p:nvSpPr>
        <p:spPr/>
        <p:txBody>
          <a:bodyPr/>
          <a:lstStyle/>
          <a:p>
            <a:fld id="{51D91E7F-84B6-4064-9D4E-CC7D244BCA04}" type="slidenum">
              <a:rPr lang="zh-CN" altLang="en-US" smtClean="0"/>
              <a:pPr/>
              <a:t>16</a:t>
            </a:fld>
            <a:endParaRPr lang="zh-CN" altLang="en-US" dirty="0"/>
          </a:p>
        </p:txBody>
      </p:sp>
      <p:graphicFrame>
        <p:nvGraphicFramePr>
          <p:cNvPr id="8" name="对象 7">
            <a:extLst>
              <a:ext uri="{FF2B5EF4-FFF2-40B4-BE49-F238E27FC236}">
                <a16:creationId xmlns:a16="http://schemas.microsoft.com/office/drawing/2014/main" id="{6A5E5F4D-CAC3-2F6C-9B2D-9E5D2C28E139}"/>
              </a:ext>
            </a:extLst>
          </p:cNvPr>
          <p:cNvGraphicFramePr>
            <a:graphicFrameLocks noChangeAspect="1"/>
          </p:cNvGraphicFramePr>
          <p:nvPr>
            <p:extLst>
              <p:ext uri="{D42A27DB-BD31-4B8C-83A1-F6EECF244321}">
                <p14:modId xmlns:p14="http://schemas.microsoft.com/office/powerpoint/2010/main" val="1821887737"/>
              </p:ext>
            </p:extLst>
          </p:nvPr>
        </p:nvGraphicFramePr>
        <p:xfrm>
          <a:off x="3589020" y="1513899"/>
          <a:ext cx="2248337" cy="1620894"/>
        </p:xfrm>
        <a:graphic>
          <a:graphicData uri="http://schemas.openxmlformats.org/presentationml/2006/ole">
            <mc:AlternateContent xmlns:mc="http://schemas.openxmlformats.org/markup-compatibility/2006">
              <mc:Choice xmlns:v="urn:schemas-microsoft-com:vml" Requires="v">
                <p:oleObj name="Visio" r:id="rId3" imgW="2485779" imgH="1828800" progId="Visio.Drawing.15">
                  <p:embed/>
                </p:oleObj>
              </mc:Choice>
              <mc:Fallback>
                <p:oleObj name="Visio" r:id="rId3" imgW="2485779" imgH="1828800"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9020" y="1513899"/>
                        <a:ext cx="2248337" cy="1620894"/>
                      </a:xfrm>
                      <a:prstGeom prst="rect">
                        <a:avLst/>
                      </a:prstGeom>
                      <a:noFill/>
                    </p:spPr>
                  </p:pic>
                </p:oleObj>
              </mc:Fallback>
            </mc:AlternateContent>
          </a:graphicData>
        </a:graphic>
      </p:graphicFrame>
      <p:pic>
        <p:nvPicPr>
          <p:cNvPr id="10" name="图片 9">
            <a:extLst>
              <a:ext uri="{FF2B5EF4-FFF2-40B4-BE49-F238E27FC236}">
                <a16:creationId xmlns:a16="http://schemas.microsoft.com/office/drawing/2014/main" id="{EB4CB68C-7020-2FC2-1C02-E2340D173596}"/>
              </a:ext>
            </a:extLst>
          </p:cNvPr>
          <p:cNvPicPr>
            <a:picLocks noChangeAspect="1"/>
          </p:cNvPicPr>
          <p:nvPr/>
        </p:nvPicPr>
        <p:blipFill>
          <a:blip r:embed="rId5"/>
          <a:stretch>
            <a:fillRect/>
          </a:stretch>
        </p:blipFill>
        <p:spPr>
          <a:xfrm>
            <a:off x="6498864" y="1513899"/>
            <a:ext cx="4184742" cy="937491"/>
          </a:xfrm>
          <a:prstGeom prst="rect">
            <a:avLst/>
          </a:prstGeom>
        </p:spPr>
      </p:pic>
      <p:pic>
        <p:nvPicPr>
          <p:cNvPr id="13" name="图片 12">
            <a:extLst>
              <a:ext uri="{FF2B5EF4-FFF2-40B4-BE49-F238E27FC236}">
                <a16:creationId xmlns:a16="http://schemas.microsoft.com/office/drawing/2014/main" id="{E70AF95F-E58C-FB2C-D66F-C97FA8220FF3}"/>
              </a:ext>
            </a:extLst>
          </p:cNvPr>
          <p:cNvPicPr>
            <a:picLocks noChangeAspect="1"/>
          </p:cNvPicPr>
          <p:nvPr/>
        </p:nvPicPr>
        <p:blipFill>
          <a:blip r:embed="rId6"/>
          <a:stretch>
            <a:fillRect/>
          </a:stretch>
        </p:blipFill>
        <p:spPr>
          <a:xfrm>
            <a:off x="592043" y="4489978"/>
            <a:ext cx="3857179" cy="878851"/>
          </a:xfrm>
          <a:prstGeom prst="rect">
            <a:avLst/>
          </a:prstGeom>
        </p:spPr>
      </p:pic>
      <p:pic>
        <p:nvPicPr>
          <p:cNvPr id="14" name="图片 13">
            <a:extLst>
              <a:ext uri="{FF2B5EF4-FFF2-40B4-BE49-F238E27FC236}">
                <a16:creationId xmlns:a16="http://schemas.microsoft.com/office/drawing/2014/main" id="{DF0DE901-0973-2790-E58D-A6069A6DBD6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54276" y="4019121"/>
            <a:ext cx="2136775" cy="1492143"/>
          </a:xfrm>
          <a:prstGeom prst="rect">
            <a:avLst/>
          </a:prstGeom>
          <a:noFill/>
          <a:ln>
            <a:noFill/>
          </a:ln>
        </p:spPr>
      </p:pic>
      <p:graphicFrame>
        <p:nvGraphicFramePr>
          <p:cNvPr id="16" name="对象 15">
            <a:extLst>
              <a:ext uri="{FF2B5EF4-FFF2-40B4-BE49-F238E27FC236}">
                <a16:creationId xmlns:a16="http://schemas.microsoft.com/office/drawing/2014/main" id="{D0040ED0-6C26-7348-D338-13F31A7BBCD0}"/>
              </a:ext>
            </a:extLst>
          </p:cNvPr>
          <p:cNvGraphicFramePr>
            <a:graphicFrameLocks noChangeAspect="1"/>
          </p:cNvGraphicFramePr>
          <p:nvPr>
            <p:extLst>
              <p:ext uri="{D42A27DB-BD31-4B8C-83A1-F6EECF244321}">
                <p14:modId xmlns:p14="http://schemas.microsoft.com/office/powerpoint/2010/main" val="3534626141"/>
              </p:ext>
            </p:extLst>
          </p:nvPr>
        </p:nvGraphicFramePr>
        <p:xfrm>
          <a:off x="8059968" y="3448037"/>
          <a:ext cx="3756482" cy="872041"/>
        </p:xfrm>
        <a:graphic>
          <a:graphicData uri="http://schemas.openxmlformats.org/presentationml/2006/ole">
            <mc:AlternateContent xmlns:mc="http://schemas.openxmlformats.org/markup-compatibility/2006">
              <mc:Choice xmlns:v="urn:schemas-microsoft-com:vml" Requires="v">
                <p:oleObj name="Visio" r:id="rId8" imgW="6105394" imgH="1447936" progId="Visio.Drawing.15">
                  <p:embed/>
                </p:oleObj>
              </mc:Choice>
              <mc:Fallback>
                <p:oleObj name="Visio" r:id="rId8" imgW="6105394" imgH="1447936" progId="Visio.Drawing.15">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9968" y="3448037"/>
                        <a:ext cx="3756482" cy="872041"/>
                      </a:xfrm>
                      <a:prstGeom prst="rect">
                        <a:avLst/>
                      </a:prstGeom>
                      <a:noFill/>
                    </p:spPr>
                  </p:pic>
                </p:oleObj>
              </mc:Fallback>
            </mc:AlternateContent>
          </a:graphicData>
        </a:graphic>
      </p:graphicFrame>
      <p:graphicFrame>
        <p:nvGraphicFramePr>
          <p:cNvPr id="18" name="对象 17">
            <a:extLst>
              <a:ext uri="{FF2B5EF4-FFF2-40B4-BE49-F238E27FC236}">
                <a16:creationId xmlns:a16="http://schemas.microsoft.com/office/drawing/2014/main" id="{F97A1A2C-9CDA-4BB9-9A7F-621C2C3DB048}"/>
              </a:ext>
            </a:extLst>
          </p:cNvPr>
          <p:cNvGraphicFramePr>
            <a:graphicFrameLocks noChangeAspect="1"/>
          </p:cNvGraphicFramePr>
          <p:nvPr>
            <p:extLst>
              <p:ext uri="{D42A27DB-BD31-4B8C-83A1-F6EECF244321}">
                <p14:modId xmlns:p14="http://schemas.microsoft.com/office/powerpoint/2010/main" val="218847606"/>
              </p:ext>
            </p:extLst>
          </p:nvPr>
        </p:nvGraphicFramePr>
        <p:xfrm>
          <a:off x="8048995" y="4875356"/>
          <a:ext cx="3867146" cy="937490"/>
        </p:xfrm>
        <a:graphic>
          <a:graphicData uri="http://schemas.openxmlformats.org/presentationml/2006/ole">
            <mc:AlternateContent xmlns:mc="http://schemas.openxmlformats.org/markup-compatibility/2006">
              <mc:Choice xmlns:v="urn:schemas-microsoft-com:vml" Requires="v">
                <p:oleObj name="Visio" r:id="rId10" imgW="5981636" imgH="1447936" progId="Visio.Drawing.15">
                  <p:embed/>
                </p:oleObj>
              </mc:Choice>
              <mc:Fallback>
                <p:oleObj name="Visio" r:id="rId10" imgW="5981636" imgH="1447936" progId="Visio.Drawing.15">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48995" y="4875356"/>
                        <a:ext cx="3867146" cy="937490"/>
                      </a:xfrm>
                      <a:prstGeom prst="rect">
                        <a:avLst/>
                      </a:prstGeom>
                      <a:noFill/>
                    </p:spPr>
                  </p:pic>
                </p:oleObj>
              </mc:Fallback>
            </mc:AlternateContent>
          </a:graphicData>
        </a:graphic>
      </p:graphicFrame>
      <p:grpSp>
        <p:nvGrpSpPr>
          <p:cNvPr id="27" name="组合 26">
            <a:extLst>
              <a:ext uri="{FF2B5EF4-FFF2-40B4-BE49-F238E27FC236}">
                <a16:creationId xmlns:a16="http://schemas.microsoft.com/office/drawing/2014/main" id="{84F8F95C-DCB9-35D4-2346-CD6871355595}"/>
              </a:ext>
            </a:extLst>
          </p:cNvPr>
          <p:cNvGrpSpPr/>
          <p:nvPr/>
        </p:nvGrpSpPr>
        <p:grpSpPr>
          <a:xfrm>
            <a:off x="889953" y="1346736"/>
            <a:ext cx="1630680" cy="2609418"/>
            <a:chOff x="889953" y="1346736"/>
            <a:chExt cx="1630680" cy="2609418"/>
          </a:xfrm>
        </p:grpSpPr>
        <p:graphicFrame>
          <p:nvGraphicFramePr>
            <p:cNvPr id="6" name="对象 5">
              <a:extLst>
                <a:ext uri="{FF2B5EF4-FFF2-40B4-BE49-F238E27FC236}">
                  <a16:creationId xmlns:a16="http://schemas.microsoft.com/office/drawing/2014/main" id="{725D2CD4-3171-AC1E-8A0A-048358504ABC}"/>
                </a:ext>
              </a:extLst>
            </p:cNvPr>
            <p:cNvGraphicFramePr>
              <a:graphicFrameLocks noChangeAspect="1"/>
            </p:cNvGraphicFramePr>
            <p:nvPr>
              <p:extLst>
                <p:ext uri="{D42A27DB-BD31-4B8C-83A1-F6EECF244321}">
                  <p14:modId xmlns:p14="http://schemas.microsoft.com/office/powerpoint/2010/main" val="3233869360"/>
                </p:ext>
              </p:extLst>
            </p:nvPr>
          </p:nvGraphicFramePr>
          <p:xfrm>
            <a:off x="889953" y="1346736"/>
            <a:ext cx="1630680" cy="2209308"/>
          </p:xfrm>
          <a:graphic>
            <a:graphicData uri="http://schemas.openxmlformats.org/presentationml/2006/ole">
              <mc:AlternateContent xmlns:mc="http://schemas.openxmlformats.org/markup-compatibility/2006">
                <mc:Choice xmlns:v="urn:schemas-microsoft-com:vml" Requires="v">
                  <p:oleObj name="Visio" r:id="rId12" imgW="1762020" imgH="2448061" progId="Visio.Drawing.15">
                    <p:embed/>
                  </p:oleObj>
                </mc:Choice>
                <mc:Fallback>
                  <p:oleObj name="Visio" r:id="rId12" imgW="1762020" imgH="2448061" progId="Visio.Drawing.15">
                    <p:embed/>
                    <p:pic>
                      <p:nvPicPr>
                        <p:cNvPr id="0" name="Object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9953" y="1346736"/>
                          <a:ext cx="1630680" cy="2209308"/>
                        </a:xfrm>
                        <a:prstGeom prst="rect">
                          <a:avLst/>
                        </a:prstGeom>
                        <a:noFill/>
                      </p:spPr>
                    </p:pic>
                  </p:oleObj>
                </mc:Fallback>
              </mc:AlternateContent>
            </a:graphicData>
          </a:graphic>
        </p:graphicFrame>
        <p:sp>
          <p:nvSpPr>
            <p:cNvPr id="20" name="文本框 19">
              <a:extLst>
                <a:ext uri="{FF2B5EF4-FFF2-40B4-BE49-F238E27FC236}">
                  <a16:creationId xmlns:a16="http://schemas.microsoft.com/office/drawing/2014/main" id="{03E7A70E-FD35-B075-F004-3C57B6B449C3}"/>
                </a:ext>
              </a:extLst>
            </p:cNvPr>
            <p:cNvSpPr txBox="1"/>
            <p:nvPr/>
          </p:nvSpPr>
          <p:spPr>
            <a:xfrm>
              <a:off x="1129983" y="3556044"/>
              <a:ext cx="1390650" cy="400110"/>
            </a:xfrm>
            <a:prstGeom prst="rect">
              <a:avLst/>
            </a:prstGeom>
            <a:noFill/>
          </p:spPr>
          <p:txBody>
            <a:bodyPr wrap="square">
              <a:spAutoFit/>
            </a:bodyPr>
            <a:lstStyle/>
            <a:p>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上下</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平移</a:t>
              </a:r>
              <a:endParaRPr lang="zh-CN" altLang="en-US" sz="2000" b="1" dirty="0"/>
            </a:p>
          </p:txBody>
        </p:sp>
      </p:grpSp>
      <p:sp>
        <p:nvSpPr>
          <p:cNvPr id="21" name="文本框 20">
            <a:extLst>
              <a:ext uri="{FF2B5EF4-FFF2-40B4-BE49-F238E27FC236}">
                <a16:creationId xmlns:a16="http://schemas.microsoft.com/office/drawing/2014/main" id="{25F09291-354B-ED7A-8914-D6E9388C26F7}"/>
              </a:ext>
            </a:extLst>
          </p:cNvPr>
          <p:cNvSpPr txBox="1"/>
          <p:nvPr/>
        </p:nvSpPr>
        <p:spPr>
          <a:xfrm>
            <a:off x="4132032" y="3366620"/>
            <a:ext cx="1280625" cy="400110"/>
          </a:xfrm>
          <a:prstGeom prst="rect">
            <a:avLst/>
          </a:prstGeom>
          <a:noFill/>
        </p:spPr>
        <p:txBody>
          <a:bodyPr wrap="square">
            <a:spAutoFit/>
          </a:bodyPr>
          <a:lstStyle/>
          <a:p>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左右</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平移</a:t>
            </a:r>
            <a:endParaRPr lang="zh-CN" altLang="en-US" sz="2000" b="1" dirty="0"/>
          </a:p>
        </p:txBody>
      </p:sp>
      <p:sp>
        <p:nvSpPr>
          <p:cNvPr id="22" name="文本框 21">
            <a:extLst>
              <a:ext uri="{FF2B5EF4-FFF2-40B4-BE49-F238E27FC236}">
                <a16:creationId xmlns:a16="http://schemas.microsoft.com/office/drawing/2014/main" id="{E63C1F96-5ACA-8D12-2F95-85C59A1F1AB3}"/>
              </a:ext>
            </a:extLst>
          </p:cNvPr>
          <p:cNvSpPr txBox="1"/>
          <p:nvPr/>
        </p:nvSpPr>
        <p:spPr>
          <a:xfrm>
            <a:off x="8268381" y="2681257"/>
            <a:ext cx="750258" cy="400110"/>
          </a:xfrm>
          <a:prstGeom prst="rect">
            <a:avLst/>
          </a:prstGeom>
          <a:noFill/>
        </p:spPr>
        <p:txBody>
          <a:bodyPr wrap="square">
            <a:spAutoFit/>
          </a:bodyPr>
          <a:lstStyle/>
          <a:p>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点选</a:t>
            </a:r>
            <a:endParaRPr lang="zh-CN" altLang="en-US" sz="2000" b="1" dirty="0"/>
          </a:p>
        </p:txBody>
      </p:sp>
      <p:sp>
        <p:nvSpPr>
          <p:cNvPr id="23" name="文本框 22">
            <a:extLst>
              <a:ext uri="{FF2B5EF4-FFF2-40B4-BE49-F238E27FC236}">
                <a16:creationId xmlns:a16="http://schemas.microsoft.com/office/drawing/2014/main" id="{A32F4424-1C9C-04B6-9843-5DE7E0A4DED5}"/>
              </a:ext>
            </a:extLst>
          </p:cNvPr>
          <p:cNvSpPr txBox="1"/>
          <p:nvPr/>
        </p:nvSpPr>
        <p:spPr>
          <a:xfrm>
            <a:off x="2197778" y="5462171"/>
            <a:ext cx="777855" cy="400110"/>
          </a:xfrm>
          <a:prstGeom prst="rect">
            <a:avLst/>
          </a:prstGeom>
          <a:noFill/>
        </p:spPr>
        <p:txBody>
          <a:bodyPr wrap="square">
            <a:spAutoFit/>
          </a:bodyPr>
          <a:lstStyle/>
          <a:p>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抓取</a:t>
            </a:r>
            <a:endParaRPr lang="zh-CN" altLang="en-US" sz="2000" b="1" dirty="0"/>
          </a:p>
        </p:txBody>
      </p:sp>
      <p:sp>
        <p:nvSpPr>
          <p:cNvPr id="24" name="文本框 23">
            <a:extLst>
              <a:ext uri="{FF2B5EF4-FFF2-40B4-BE49-F238E27FC236}">
                <a16:creationId xmlns:a16="http://schemas.microsoft.com/office/drawing/2014/main" id="{D0A1E542-535F-EBA4-8F91-40600A64EE33}"/>
              </a:ext>
            </a:extLst>
          </p:cNvPr>
          <p:cNvSpPr txBox="1"/>
          <p:nvPr/>
        </p:nvSpPr>
        <p:spPr>
          <a:xfrm>
            <a:off x="6176010" y="5511264"/>
            <a:ext cx="777855" cy="400110"/>
          </a:xfrm>
          <a:prstGeom prst="rect">
            <a:avLst/>
          </a:prstGeom>
          <a:noFill/>
        </p:spPr>
        <p:txBody>
          <a:bodyPr wrap="square">
            <a:spAutoFit/>
          </a:bodyPr>
          <a:lstStyle/>
          <a:p>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旋转</a:t>
            </a:r>
            <a:endParaRPr lang="zh-CN" altLang="en-US" sz="2000" b="1" dirty="0"/>
          </a:p>
        </p:txBody>
      </p:sp>
      <p:sp>
        <p:nvSpPr>
          <p:cNvPr id="25" name="文本框 24">
            <a:extLst>
              <a:ext uri="{FF2B5EF4-FFF2-40B4-BE49-F238E27FC236}">
                <a16:creationId xmlns:a16="http://schemas.microsoft.com/office/drawing/2014/main" id="{E1C4B759-EB9A-9B0D-80EE-3767B1718A15}"/>
              </a:ext>
            </a:extLst>
          </p:cNvPr>
          <p:cNvSpPr txBox="1"/>
          <p:nvPr/>
        </p:nvSpPr>
        <p:spPr>
          <a:xfrm>
            <a:off x="9292501" y="4305312"/>
            <a:ext cx="1240655" cy="400110"/>
          </a:xfrm>
          <a:prstGeom prst="rect">
            <a:avLst/>
          </a:prstGeom>
          <a:noFill/>
        </p:spPr>
        <p:txBody>
          <a:bodyPr wrap="square">
            <a:spAutoFit/>
          </a:bodyPr>
          <a:lstStyle/>
          <a:p>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缩放</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放大</a:t>
            </a:r>
            <a:endParaRPr lang="zh-CN" altLang="en-US" sz="2000" b="1" dirty="0"/>
          </a:p>
        </p:txBody>
      </p:sp>
      <p:sp>
        <p:nvSpPr>
          <p:cNvPr id="26" name="文本框 25">
            <a:extLst>
              <a:ext uri="{FF2B5EF4-FFF2-40B4-BE49-F238E27FC236}">
                <a16:creationId xmlns:a16="http://schemas.microsoft.com/office/drawing/2014/main" id="{72D682AA-B716-715A-764E-ABB820D35D76}"/>
              </a:ext>
            </a:extLst>
          </p:cNvPr>
          <p:cNvSpPr txBox="1"/>
          <p:nvPr/>
        </p:nvSpPr>
        <p:spPr>
          <a:xfrm>
            <a:off x="9431978" y="5739810"/>
            <a:ext cx="1251627" cy="400110"/>
          </a:xfrm>
          <a:prstGeom prst="rect">
            <a:avLst/>
          </a:prstGeom>
          <a:noFill/>
        </p:spPr>
        <p:txBody>
          <a:bodyPr wrap="square">
            <a:spAutoFit/>
          </a:bodyPr>
          <a:lstStyle/>
          <a:p>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缩放</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缩小</a:t>
            </a:r>
            <a:endParaRPr lang="zh-CN" altLang="en-US" sz="2000" b="1" dirty="0"/>
          </a:p>
        </p:txBody>
      </p:sp>
      <p:sp>
        <p:nvSpPr>
          <p:cNvPr id="2" name="文本框 1">
            <a:extLst>
              <a:ext uri="{FF2B5EF4-FFF2-40B4-BE49-F238E27FC236}">
                <a16:creationId xmlns:a16="http://schemas.microsoft.com/office/drawing/2014/main" id="{AEADA1FD-09D8-2C5C-0694-C0CB763375E8}"/>
              </a:ext>
            </a:extLst>
          </p:cNvPr>
          <p:cNvSpPr txBox="1"/>
          <p:nvPr/>
        </p:nvSpPr>
        <p:spPr>
          <a:xfrm>
            <a:off x="695323" y="991090"/>
            <a:ext cx="10358593" cy="461665"/>
          </a:xfrm>
          <a:prstGeom prst="rect">
            <a:avLst/>
          </a:prstGeom>
          <a:noFill/>
        </p:spPr>
        <p:txBody>
          <a:bodyPr wrap="square">
            <a:spAutoFit/>
          </a:bodyPr>
          <a:lstStyle/>
          <a:p>
            <a:r>
              <a:rPr lang="en-US" altLang="zh-CN" sz="2400" b="1" dirty="0">
                <a:latin typeface="微软雅黑" panose="020B0503020204020204" pitchFamily="34" charset="-122"/>
              </a:rPr>
              <a:t>2.1 </a:t>
            </a:r>
            <a:r>
              <a:rPr lang="zh-CN" altLang="en-US" sz="2400" b="1" dirty="0">
                <a:latin typeface="微软雅黑" panose="020B0503020204020204" pitchFamily="34" charset="-122"/>
              </a:rPr>
              <a:t>建立基于姿态的交互手势集</a:t>
            </a:r>
          </a:p>
        </p:txBody>
      </p:sp>
    </p:spTree>
    <p:extLst>
      <p:ext uri="{BB962C8B-B14F-4D97-AF65-F5344CB8AC3E}">
        <p14:creationId xmlns:p14="http://schemas.microsoft.com/office/powerpoint/2010/main" val="393904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46FB2-47CA-4772-7841-AFE8331A13FE}"/>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5527AC20-158D-6430-8352-14DACE04EA17}"/>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基于姿态的手势交互技术</a:t>
            </a:r>
          </a:p>
        </p:txBody>
      </p:sp>
      <p:sp>
        <p:nvSpPr>
          <p:cNvPr id="4" name="灯片编号占位符 3">
            <a:extLst>
              <a:ext uri="{FF2B5EF4-FFF2-40B4-BE49-F238E27FC236}">
                <a16:creationId xmlns:a16="http://schemas.microsoft.com/office/drawing/2014/main" id="{11500B48-256E-47E6-157A-8162203FE533}"/>
              </a:ext>
            </a:extLst>
          </p:cNvPr>
          <p:cNvSpPr>
            <a:spLocks noGrp="1"/>
          </p:cNvSpPr>
          <p:nvPr>
            <p:ph type="sldNum" sz="quarter" idx="12"/>
          </p:nvPr>
        </p:nvSpPr>
        <p:spPr/>
        <p:txBody>
          <a:bodyPr/>
          <a:lstStyle/>
          <a:p>
            <a:fld id="{51D91E7F-84B6-4064-9D4E-CC7D244BCA04}" type="slidenum">
              <a:rPr lang="zh-CN" altLang="en-US" smtClean="0"/>
              <a:pPr/>
              <a:t>17</a:t>
            </a:fld>
            <a:endParaRPr lang="zh-CN" altLang="en-US" dirty="0"/>
          </a:p>
        </p:txBody>
      </p:sp>
      <p:pic>
        <p:nvPicPr>
          <p:cNvPr id="3" name="图片 2">
            <a:extLst>
              <a:ext uri="{FF2B5EF4-FFF2-40B4-BE49-F238E27FC236}">
                <a16:creationId xmlns:a16="http://schemas.microsoft.com/office/drawing/2014/main" id="{97137074-2751-56A4-5DCD-D1F9209E556F}"/>
              </a:ext>
            </a:extLst>
          </p:cNvPr>
          <p:cNvPicPr>
            <a:picLocks noChangeAspect="1"/>
          </p:cNvPicPr>
          <p:nvPr/>
        </p:nvPicPr>
        <p:blipFill>
          <a:blip r:embed="rId3"/>
          <a:stretch>
            <a:fillRect/>
          </a:stretch>
        </p:blipFill>
        <p:spPr>
          <a:xfrm>
            <a:off x="238212" y="1516259"/>
            <a:ext cx="4534853" cy="2711957"/>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4330B23-0BF2-5030-6437-BC1CF22C3C7D}"/>
                  </a:ext>
                </a:extLst>
              </p:cNvPr>
              <p:cNvSpPr txBox="1"/>
              <p:nvPr/>
            </p:nvSpPr>
            <p:spPr>
              <a:xfrm>
                <a:off x="616280" y="4933590"/>
                <a:ext cx="4914365" cy="96359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利用手的旋转控制光标在空间中的移动</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sz="2000" kern="100" dirty="0">
                    <a:latin typeface="宋体" panose="02010600030101010101" pitchFamily="2" charset="-122"/>
                    <a:ea typeface="宋体" panose="02010600030101010101" pitchFamily="2" charset="-122"/>
                    <a:cs typeface="Times New Roman" panose="02020603050405020304" pitchFamily="18" charset="0"/>
                  </a:rPr>
                  <a:t>通过旋转向量</a:t>
                </a:r>
                <a14:m>
                  <m:oMath xmlns:m="http://schemas.openxmlformats.org/officeDocument/2006/math">
                    <m:r>
                      <a:rPr lang="zh-CN" altLang="en-US" sz="2000" b="1" i="1" smtClean="0">
                        <a:latin typeface="Cambria Math" panose="02040503050406030204" pitchFamily="18" charset="0"/>
                      </a:rPr>
                      <m:t>𝒗</m:t>
                    </m:r>
                  </m:oMath>
                </a14:m>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获得平面中的变化量；</a:t>
                </a:r>
                <a:endPar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44330B23-0BF2-5030-6437-BC1CF22C3C7D}"/>
                  </a:ext>
                </a:extLst>
              </p:cNvPr>
              <p:cNvSpPr txBox="1">
                <a:spLocks noRot="1" noChangeAspect="1" noMove="1" noResize="1" noEditPoints="1" noAdjustHandles="1" noChangeArrowheads="1" noChangeShapeType="1" noTextEdit="1"/>
              </p:cNvSpPr>
              <p:nvPr/>
            </p:nvSpPr>
            <p:spPr>
              <a:xfrm>
                <a:off x="616280" y="4933590"/>
                <a:ext cx="4914365" cy="963597"/>
              </a:xfrm>
              <a:prstGeom prst="rect">
                <a:avLst/>
              </a:prstGeom>
              <a:blipFill>
                <a:blip r:embed="rId4"/>
                <a:stretch>
                  <a:fillRect l="-1117" r="-6452" b="-88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C49C2E7-FE65-027F-8D1D-36E0E79B6ADC}"/>
                  </a:ext>
                </a:extLst>
              </p:cNvPr>
              <p:cNvSpPr txBox="1"/>
              <p:nvPr/>
            </p:nvSpPr>
            <p:spPr>
              <a:xfrm>
                <a:off x="8346541" y="1254777"/>
                <a:ext cx="2778350" cy="46153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Pre>
                        <m:sPrePr>
                          <m:ctrlPr>
                            <a:rPr lang="zh-CN" altLang="en-US" b="1" i="1" smtClean="0">
                              <a:solidFill>
                                <a:srgbClr val="836967"/>
                              </a:solidFill>
                              <a:latin typeface="Cambria Math" panose="02040503050406030204" pitchFamily="18" charset="0"/>
                            </a:rPr>
                          </m:ctrlPr>
                        </m:sPrePr>
                        <m:sub>
                          <m:sSub>
                            <m:sSubPr>
                              <m:ctrlPr>
                                <a:rPr lang="zh-CN" altLang="en-US" b="1" i="1">
                                  <a:solidFill>
                                    <a:srgbClr val="836967"/>
                                  </a:solidFill>
                                  <a:latin typeface="Cambria Math" panose="02040503050406030204" pitchFamily="18" charset="0"/>
                                </a:rPr>
                              </m:ctrlPr>
                            </m:sSubPr>
                            <m:e>
                              <m:r>
                                <a:rPr lang="zh-CN" altLang="en-US" b="0" i="1">
                                  <a:latin typeface="Cambria Math" panose="02040503050406030204" pitchFamily="18" charset="0"/>
                                </a:rPr>
                                <m:t>𝐻</m:t>
                              </m:r>
                            </m:e>
                            <m:sub>
                              <m:r>
                                <a:rPr lang="zh-CN" altLang="en-US" b="0" i="1">
                                  <a:latin typeface="Cambria Math" panose="02040503050406030204" pitchFamily="18" charset="0"/>
                                </a:rPr>
                                <m:t>𝑡</m:t>
                              </m:r>
                            </m:sub>
                          </m:sSub>
                        </m:sub>
                        <m:sup>
                          <m:sSub>
                            <m:sSubPr>
                              <m:ctrlPr>
                                <a:rPr lang="zh-CN" altLang="en-US" b="1" i="1">
                                  <a:solidFill>
                                    <a:srgbClr val="836967"/>
                                  </a:solidFill>
                                  <a:latin typeface="Cambria Math" panose="02040503050406030204" pitchFamily="18" charset="0"/>
                                </a:rPr>
                              </m:ctrlPr>
                            </m:sSubPr>
                            <m:e>
                              <m:r>
                                <a:rPr lang="zh-CN" altLang="en-US" b="0" i="1">
                                  <a:latin typeface="Cambria Math" panose="02040503050406030204" pitchFamily="18" charset="0"/>
                                </a:rPr>
                                <m:t>𝐻</m:t>
                              </m:r>
                            </m:e>
                            <m:sub>
                              <m:r>
                                <a:rPr lang="zh-CN" altLang="en-US" b="0" i="1">
                                  <a:latin typeface="Cambria Math" panose="02040503050406030204" pitchFamily="18" charset="0"/>
                                </a:rPr>
                                <m:t>𝑡</m:t>
                              </m:r>
                              <m:r>
                                <a:rPr lang="zh-CN" altLang="en-US" b="0" i="0">
                                  <a:latin typeface="Cambria Math" panose="02040503050406030204" pitchFamily="18" charset="0"/>
                                </a:rPr>
                                <m:t>+1</m:t>
                              </m:r>
                            </m:sub>
                          </m:sSub>
                        </m:sup>
                        <m:e>
                          <m:r>
                            <a:rPr lang="zh-CN" altLang="en-US" b="1" i="1">
                              <a:latin typeface="Cambria Math" panose="02040503050406030204" pitchFamily="18" charset="0"/>
                            </a:rPr>
                            <m:t>𝒒</m:t>
                          </m:r>
                        </m:e>
                      </m:sPre>
                      <m:r>
                        <a:rPr lang="zh-CN" altLang="en-US" b="0" i="0">
                          <a:latin typeface="Cambria Math" panose="02040503050406030204" pitchFamily="18" charset="0"/>
                        </a:rPr>
                        <m:t>=</m:t>
                      </m:r>
                      <m:sPre>
                        <m:sPrePr>
                          <m:ctrlPr>
                            <a:rPr lang="zh-CN" altLang="en-US" b="0" i="1">
                              <a:solidFill>
                                <a:srgbClr val="836967"/>
                              </a:solidFill>
                              <a:latin typeface="Cambria Math" panose="02040503050406030204" pitchFamily="18" charset="0"/>
                            </a:rPr>
                          </m:ctrlPr>
                        </m:sPrePr>
                        <m:sub>
                          <m:r>
                            <a:rPr lang="zh-CN" altLang="en-US" b="0" i="1">
                              <a:latin typeface="Cambria Math" panose="02040503050406030204" pitchFamily="18" charset="0"/>
                            </a:rPr>
                            <m:t>𝐿</m:t>
                          </m:r>
                        </m:sub>
                        <m:sup>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𝐻</m:t>
                              </m:r>
                            </m:e>
                            <m:sub>
                              <m:r>
                                <a:rPr lang="zh-CN" altLang="en-US" b="0" i="1">
                                  <a:latin typeface="Cambria Math" panose="02040503050406030204" pitchFamily="18" charset="0"/>
                                </a:rPr>
                                <m:t>𝑡</m:t>
                              </m:r>
                              <m:r>
                                <a:rPr lang="zh-CN" altLang="en-US" b="0" i="0">
                                  <a:latin typeface="Cambria Math" panose="02040503050406030204" pitchFamily="18" charset="0"/>
                                </a:rPr>
                                <m:t>+1</m:t>
                              </m:r>
                            </m:sub>
                          </m:sSub>
                        </m:sup>
                        <m:e>
                          <m:r>
                            <a:rPr lang="zh-CN" altLang="en-US" b="1" i="1">
                              <a:latin typeface="Cambria Math" panose="02040503050406030204" pitchFamily="18" charset="0"/>
                            </a:rPr>
                            <m:t>𝒒</m:t>
                          </m:r>
                        </m:e>
                      </m:sPre>
                      <m:r>
                        <a:rPr lang="zh-CN" altLang="en-US" b="0" i="0">
                          <a:latin typeface="Cambria Math" panose="02040503050406030204" pitchFamily="18" charset="0"/>
                        </a:rPr>
                        <m:t>⊗</m:t>
                      </m:r>
                      <m:sPre>
                        <m:sPrePr>
                          <m:ctrlPr>
                            <a:rPr lang="zh-CN" altLang="en-US" b="0" i="1">
                              <a:solidFill>
                                <a:srgbClr val="836967"/>
                              </a:solidFill>
                              <a:latin typeface="Cambria Math" panose="02040503050406030204" pitchFamily="18" charset="0"/>
                            </a:rPr>
                          </m:ctrlPr>
                        </m:sPrePr>
                        <m:sub>
                          <m:sSub>
                            <m:sSubPr>
                              <m:ctrlPr>
                                <a:rPr lang="zh-CN" altLang="en-US" b="1" i="1">
                                  <a:solidFill>
                                    <a:srgbClr val="836967"/>
                                  </a:solidFill>
                                  <a:latin typeface="Cambria Math" panose="02040503050406030204" pitchFamily="18" charset="0"/>
                                </a:rPr>
                              </m:ctrlPr>
                            </m:sSubPr>
                            <m:e>
                              <m:r>
                                <a:rPr lang="zh-CN" altLang="en-US" b="0" i="1">
                                  <a:latin typeface="Cambria Math" panose="02040503050406030204" pitchFamily="18" charset="0"/>
                                </a:rPr>
                                <m:t>𝐻</m:t>
                              </m:r>
                            </m:e>
                            <m:sub>
                              <m:r>
                                <a:rPr lang="zh-CN" altLang="en-US" b="0" i="1">
                                  <a:latin typeface="Cambria Math" panose="02040503050406030204" pitchFamily="18" charset="0"/>
                                </a:rPr>
                                <m:t>𝑡</m:t>
                              </m:r>
                            </m:sub>
                          </m:sSub>
                        </m:sub>
                        <m:sup>
                          <m:r>
                            <a:rPr lang="zh-CN" altLang="en-US" b="0" i="1">
                              <a:latin typeface="Cambria Math" panose="02040503050406030204" pitchFamily="18" charset="0"/>
                            </a:rPr>
                            <m:t>𝐿</m:t>
                          </m:r>
                        </m:sup>
                        <m:e>
                          <m:r>
                            <a:rPr lang="zh-CN" altLang="en-US" b="1" i="1">
                              <a:latin typeface="Cambria Math" panose="02040503050406030204" pitchFamily="18" charset="0"/>
                            </a:rPr>
                            <m:t>𝒒</m:t>
                          </m:r>
                        </m:e>
                      </m:sPre>
                    </m:oMath>
                  </m:oMathPara>
                </a14:m>
                <a:endParaRPr lang="zh-CN" altLang="en-US" dirty="0"/>
              </a:p>
            </p:txBody>
          </p:sp>
        </mc:Choice>
        <mc:Fallback xmlns="">
          <p:sp>
            <p:nvSpPr>
              <p:cNvPr id="13" name="文本框 12">
                <a:extLst>
                  <a:ext uri="{FF2B5EF4-FFF2-40B4-BE49-F238E27FC236}">
                    <a16:creationId xmlns:a16="http://schemas.microsoft.com/office/drawing/2014/main" id="{6C49C2E7-FE65-027F-8D1D-36E0E79B6ADC}"/>
                  </a:ext>
                </a:extLst>
              </p:cNvPr>
              <p:cNvSpPr txBox="1">
                <a:spLocks noRot="1" noChangeAspect="1" noMove="1" noResize="1" noEditPoints="1" noAdjustHandles="1" noChangeArrowheads="1" noChangeShapeType="1" noTextEdit="1"/>
              </p:cNvSpPr>
              <p:nvPr/>
            </p:nvSpPr>
            <p:spPr>
              <a:xfrm>
                <a:off x="8346541" y="1254777"/>
                <a:ext cx="2778350" cy="46153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6AD9950-BD1F-BAFD-6F0B-12D273CE83D5}"/>
                  </a:ext>
                </a:extLst>
              </p:cNvPr>
              <p:cNvSpPr txBox="1"/>
              <p:nvPr/>
            </p:nvSpPr>
            <p:spPr>
              <a:xfrm>
                <a:off x="8346541" y="1971411"/>
                <a:ext cx="2498131" cy="5068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b="1" i="1" smtClean="0">
                              <a:solidFill>
                                <a:srgbClr val="836967"/>
                              </a:solidFill>
                              <a:latin typeface="Cambria Math" panose="02040503050406030204" pitchFamily="18" charset="0"/>
                            </a:rPr>
                          </m:ctrlPr>
                        </m:sSubPr>
                        <m:e>
                          <m:r>
                            <a:rPr lang="zh-CN" altLang="en-US" b="1" i="1">
                              <a:latin typeface="Cambria Math" panose="02040503050406030204" pitchFamily="18" charset="0"/>
                            </a:rPr>
                            <m:t>𝒗</m:t>
                          </m:r>
                        </m:e>
                        <m:sub>
                          <m:r>
                            <a:rPr lang="zh-CN" altLang="en-US" b="0" i="1">
                              <a:latin typeface="Cambria Math" panose="02040503050406030204" pitchFamily="18" charset="0"/>
                            </a:rPr>
                            <m:t>𝑡</m:t>
                          </m:r>
                          <m:r>
                            <a:rPr lang="zh-CN" altLang="en-US" b="0" i="0">
                              <a:latin typeface="Cambria Math" panose="02040503050406030204" pitchFamily="18" charset="0"/>
                            </a:rPr>
                            <m:t>+1</m:t>
                          </m:r>
                        </m:sub>
                      </m:sSub>
                      <m:r>
                        <a:rPr lang="zh-CN" altLang="en-US" b="0" i="0">
                          <a:latin typeface="Cambria Math" panose="02040503050406030204" pitchFamily="18" charset="0"/>
                        </a:rPr>
                        <m:t>=</m:t>
                      </m:r>
                      <m:r>
                        <a:rPr lang="zh-CN" altLang="en-US" b="0" i="1">
                          <a:latin typeface="Cambria Math" panose="02040503050406030204" pitchFamily="18" charset="0"/>
                        </a:rPr>
                        <m:t>𝑅</m:t>
                      </m:r>
                      <m:d>
                        <m:dPr>
                          <m:ctrlPr>
                            <a:rPr lang="zh-CN" altLang="en-US" b="0" i="1">
                              <a:latin typeface="Cambria Math" panose="02040503050406030204" pitchFamily="18" charset="0"/>
                            </a:rPr>
                          </m:ctrlPr>
                        </m:dPr>
                        <m:e>
                          <m:sPre>
                            <m:sPrePr>
                              <m:ctrlPr>
                                <a:rPr lang="zh-CN" altLang="en-US" b="0" i="1">
                                  <a:solidFill>
                                    <a:srgbClr val="836967"/>
                                  </a:solidFill>
                                  <a:latin typeface="Cambria Math" panose="02040503050406030204" pitchFamily="18" charset="0"/>
                                </a:rPr>
                              </m:ctrlPr>
                            </m:sPrePr>
                            <m:sub>
                              <m:sSub>
                                <m:sSubPr>
                                  <m:ctrlPr>
                                    <a:rPr lang="zh-CN" altLang="en-US" b="1" i="1">
                                      <a:solidFill>
                                        <a:srgbClr val="836967"/>
                                      </a:solidFill>
                                      <a:latin typeface="Cambria Math" panose="02040503050406030204" pitchFamily="18" charset="0"/>
                                    </a:rPr>
                                  </m:ctrlPr>
                                </m:sSubPr>
                                <m:e>
                                  <m:r>
                                    <a:rPr lang="zh-CN" altLang="en-US" b="0" i="1">
                                      <a:latin typeface="Cambria Math" panose="02040503050406030204" pitchFamily="18" charset="0"/>
                                    </a:rPr>
                                    <m:t>𝐻</m:t>
                                  </m:r>
                                </m:e>
                                <m:sub>
                                  <m:r>
                                    <a:rPr lang="zh-CN" altLang="en-US" b="0" i="1">
                                      <a:latin typeface="Cambria Math" panose="02040503050406030204" pitchFamily="18" charset="0"/>
                                    </a:rPr>
                                    <m:t>𝑡</m:t>
                                  </m:r>
                                </m:sub>
                              </m:sSub>
                            </m:sub>
                            <m:sup>
                              <m:sSub>
                                <m:sSubPr>
                                  <m:ctrlPr>
                                    <a:rPr lang="zh-CN" altLang="en-US" b="1" i="1">
                                      <a:solidFill>
                                        <a:srgbClr val="836967"/>
                                      </a:solidFill>
                                      <a:latin typeface="Cambria Math" panose="02040503050406030204" pitchFamily="18" charset="0"/>
                                    </a:rPr>
                                  </m:ctrlPr>
                                </m:sSubPr>
                                <m:e>
                                  <m:r>
                                    <a:rPr lang="zh-CN" altLang="en-US" b="0" i="1">
                                      <a:latin typeface="Cambria Math" panose="02040503050406030204" pitchFamily="18" charset="0"/>
                                    </a:rPr>
                                    <m:t>𝐻</m:t>
                                  </m:r>
                                </m:e>
                                <m:sub>
                                  <m:r>
                                    <a:rPr lang="zh-CN" altLang="en-US" b="0" i="1">
                                      <a:latin typeface="Cambria Math" panose="02040503050406030204" pitchFamily="18" charset="0"/>
                                    </a:rPr>
                                    <m:t>𝑡</m:t>
                                  </m:r>
                                  <m:r>
                                    <a:rPr lang="zh-CN" altLang="en-US" b="0" i="0">
                                      <a:latin typeface="Cambria Math" panose="02040503050406030204" pitchFamily="18" charset="0"/>
                                    </a:rPr>
                                    <m:t>+1</m:t>
                                  </m:r>
                                </m:sub>
                              </m:sSub>
                            </m:sup>
                            <m:e>
                              <m:r>
                                <a:rPr lang="zh-CN" altLang="en-US" b="1" i="1">
                                  <a:latin typeface="Cambria Math" panose="02040503050406030204" pitchFamily="18" charset="0"/>
                                </a:rPr>
                                <m:t>𝒒</m:t>
                              </m:r>
                            </m:e>
                          </m:sPre>
                        </m:e>
                      </m:d>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𝒗</m:t>
                          </m:r>
                        </m:e>
                        <m:sub>
                          <m:r>
                            <a:rPr lang="zh-CN" altLang="en-US" b="0" i="1">
                              <a:latin typeface="Cambria Math" panose="02040503050406030204" pitchFamily="18" charset="0"/>
                            </a:rPr>
                            <m:t>𝑡</m:t>
                          </m:r>
                        </m:sub>
                      </m:sSub>
                    </m:oMath>
                  </m:oMathPara>
                </a14:m>
                <a:endParaRPr lang="zh-CN" altLang="en-US" dirty="0"/>
              </a:p>
            </p:txBody>
          </p:sp>
        </mc:Choice>
        <mc:Fallback xmlns="">
          <p:sp>
            <p:nvSpPr>
              <p:cNvPr id="15" name="文本框 14">
                <a:extLst>
                  <a:ext uri="{FF2B5EF4-FFF2-40B4-BE49-F238E27FC236}">
                    <a16:creationId xmlns:a16="http://schemas.microsoft.com/office/drawing/2014/main" id="{86AD9950-BD1F-BAFD-6F0B-12D273CE83D5}"/>
                  </a:ext>
                </a:extLst>
              </p:cNvPr>
              <p:cNvSpPr txBox="1">
                <a:spLocks noRot="1" noChangeAspect="1" noMove="1" noResize="1" noEditPoints="1" noAdjustHandles="1" noChangeArrowheads="1" noChangeShapeType="1" noTextEdit="1"/>
              </p:cNvSpPr>
              <p:nvPr/>
            </p:nvSpPr>
            <p:spPr>
              <a:xfrm>
                <a:off x="8346541" y="1971411"/>
                <a:ext cx="2498131" cy="506870"/>
              </a:xfrm>
              <a:prstGeom prst="rect">
                <a:avLst/>
              </a:prstGeom>
              <a:blipFill>
                <a:blip r:embed="rId6"/>
                <a:stretch>
                  <a:fillRect/>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7424B0BD-5471-B239-82C7-F59DD722188B}"/>
              </a:ext>
            </a:extLst>
          </p:cNvPr>
          <p:cNvSpPr txBox="1"/>
          <p:nvPr/>
        </p:nvSpPr>
        <p:spPr>
          <a:xfrm>
            <a:off x="695323" y="991090"/>
            <a:ext cx="10358593" cy="461665"/>
          </a:xfrm>
          <a:prstGeom prst="rect">
            <a:avLst/>
          </a:prstGeom>
          <a:noFill/>
        </p:spPr>
        <p:txBody>
          <a:bodyPr wrap="square">
            <a:spAutoFit/>
          </a:bodyPr>
          <a:lstStyle/>
          <a:p>
            <a:r>
              <a:rPr lang="en-US" altLang="zh-CN" sz="2400" b="1" dirty="0">
                <a:latin typeface="微软雅黑" panose="020B0503020204020204" pitchFamily="34" charset="-122"/>
              </a:rPr>
              <a:t>2.2 </a:t>
            </a:r>
            <a:r>
              <a:rPr lang="zh-CN" altLang="en-US" sz="2400" b="1" dirty="0">
                <a:latin typeface="微软雅黑" panose="020B0503020204020204" pitchFamily="34" charset="-122"/>
              </a:rPr>
              <a:t>手势交互实现方法</a:t>
            </a:r>
          </a:p>
        </p:txBody>
      </p:sp>
      <p:sp>
        <p:nvSpPr>
          <p:cNvPr id="6" name="文本框 5">
            <a:extLst>
              <a:ext uri="{FF2B5EF4-FFF2-40B4-BE49-F238E27FC236}">
                <a16:creationId xmlns:a16="http://schemas.microsoft.com/office/drawing/2014/main" id="{8E0222DD-E608-C8B0-1A8A-E27210A9183E}"/>
              </a:ext>
            </a:extLst>
          </p:cNvPr>
          <p:cNvSpPr txBox="1"/>
          <p:nvPr/>
        </p:nvSpPr>
        <p:spPr>
          <a:xfrm>
            <a:off x="1587294" y="4043550"/>
            <a:ext cx="2748731"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坐标系转换模型示意图</a:t>
            </a:r>
            <a:endParaRPr lang="zh-CN" altLang="en-US" sz="2000" b="1" dirty="0"/>
          </a:p>
        </p:txBody>
      </p:sp>
      <p:sp>
        <p:nvSpPr>
          <p:cNvPr id="8" name="文本框 7">
            <a:extLst>
              <a:ext uri="{FF2B5EF4-FFF2-40B4-BE49-F238E27FC236}">
                <a16:creationId xmlns:a16="http://schemas.microsoft.com/office/drawing/2014/main" id="{E7A03752-9AD3-59A9-A6C6-CAB25B11485D}"/>
              </a:ext>
            </a:extLst>
          </p:cNvPr>
          <p:cNvSpPr txBox="1"/>
          <p:nvPr/>
        </p:nvSpPr>
        <p:spPr>
          <a:xfrm>
            <a:off x="5302449" y="1316204"/>
            <a:ext cx="2247285" cy="400110"/>
          </a:xfrm>
          <a:prstGeom prst="rect">
            <a:avLst/>
          </a:prstGeom>
          <a:noFill/>
        </p:spPr>
        <p:txBody>
          <a:bodyPr wrap="square">
            <a:spAutoFit/>
          </a:bodyPr>
          <a:lstStyle/>
          <a:p>
            <a:pPr marL="285750" indent="-285750">
              <a:buFont typeface="Wingdings" panose="05000000000000000000" pitchFamily="2" charset="2"/>
              <a:buChar char="n"/>
            </a:pP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旋转姿态表示</a:t>
            </a:r>
            <a:endParaRPr lang="zh-CN" altLang="en-US" sz="2000" b="1"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9769225-7D0D-24DE-E66A-DFD0570EB291}"/>
                  </a:ext>
                </a:extLst>
              </p:cNvPr>
              <p:cNvSpPr txBox="1"/>
              <p:nvPr/>
            </p:nvSpPr>
            <p:spPr>
              <a:xfrm>
                <a:off x="5302448" y="2071790"/>
                <a:ext cx="2247285" cy="400110"/>
              </a:xfrm>
              <a:prstGeom prst="rect">
                <a:avLst/>
              </a:prstGeom>
              <a:noFill/>
            </p:spPr>
            <p:txBody>
              <a:bodyPr wrap="square">
                <a:spAutoFit/>
              </a:bodyPr>
              <a:lstStyle/>
              <a:p>
                <a:pPr marL="285750" indent="-285750">
                  <a:buFont typeface="Wingdings" panose="05000000000000000000" pitchFamily="2" charset="2"/>
                  <a:buChar char="n"/>
                </a:pPr>
                <a:r>
                  <a:rPr lang="zh-CN" altLang="en-US" sz="2000" b="1" kern="100" dirty="0">
                    <a:latin typeface="宋体" panose="02010600030101010101" pitchFamily="2" charset="-122"/>
                    <a:ea typeface="宋体" panose="02010600030101010101" pitchFamily="2" charset="-122"/>
                    <a:cs typeface="Times New Roman" panose="02020603050405020304" pitchFamily="18" charset="0"/>
                  </a:rPr>
                  <a:t>向量</a:t>
                </a:r>
                <a14:m>
                  <m:oMath xmlns:m="http://schemas.openxmlformats.org/officeDocument/2006/math">
                    <m:r>
                      <a:rPr lang="zh-CN" altLang="en-US" sz="2000" b="1" i="1" smtClean="0">
                        <a:latin typeface="Cambria Math" panose="02040503050406030204" pitchFamily="18" charset="0"/>
                      </a:rPr>
                      <m:t>𝒗</m:t>
                    </m:r>
                  </m:oMath>
                </a14:m>
                <a:r>
                  <a:rPr lang="zh-CN" altLang="en-US" sz="2000" b="1" kern="100" dirty="0">
                    <a:latin typeface="宋体" panose="02010600030101010101" pitchFamily="2" charset="-122"/>
                    <a:ea typeface="宋体" panose="02010600030101010101" pitchFamily="2" charset="-122"/>
                    <a:cs typeface="Times New Roman" panose="02020603050405020304" pitchFamily="18" charset="0"/>
                  </a:rPr>
                  <a:t>计算表示</a:t>
                </a:r>
                <a:endParaRPr lang="zh-CN" altLang="en-US" sz="2000" b="1" dirty="0"/>
              </a:p>
            </p:txBody>
          </p:sp>
        </mc:Choice>
        <mc:Fallback xmlns="">
          <p:sp>
            <p:nvSpPr>
              <p:cNvPr id="9" name="文本框 8">
                <a:extLst>
                  <a:ext uri="{FF2B5EF4-FFF2-40B4-BE49-F238E27FC236}">
                    <a16:creationId xmlns:a16="http://schemas.microsoft.com/office/drawing/2014/main" id="{89769225-7D0D-24DE-E66A-DFD0570EB291}"/>
                  </a:ext>
                </a:extLst>
              </p:cNvPr>
              <p:cNvSpPr txBox="1">
                <a:spLocks noRot="1" noChangeAspect="1" noMove="1" noResize="1" noEditPoints="1" noAdjustHandles="1" noChangeArrowheads="1" noChangeShapeType="1" noTextEdit="1"/>
              </p:cNvSpPr>
              <p:nvPr/>
            </p:nvSpPr>
            <p:spPr>
              <a:xfrm>
                <a:off x="5302448" y="2071790"/>
                <a:ext cx="2247285" cy="400110"/>
              </a:xfrm>
              <a:prstGeom prst="rect">
                <a:avLst/>
              </a:prstGeom>
              <a:blipFill>
                <a:blip r:embed="rId7"/>
                <a:stretch>
                  <a:fillRect l="-2446" t="-12308" b="-2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3E00B4D-FE68-8D73-3EA5-EED1BB438E52}"/>
                  </a:ext>
                </a:extLst>
              </p:cNvPr>
              <p:cNvSpPr txBox="1"/>
              <p:nvPr/>
            </p:nvSpPr>
            <p:spPr>
              <a:xfrm>
                <a:off x="8145521" y="2714246"/>
                <a:ext cx="3928995" cy="7101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mtClean="0">
                          <a:latin typeface="Cambria Math" panose="02040503050406030204" pitchFamily="18" charset="0"/>
                        </a:rPr>
                        <m:t>∆</m:t>
                      </m:r>
                      <m:r>
                        <a:rPr lang="zh-CN" altLang="en-US" b="1" i="1">
                          <a:latin typeface="Cambria Math" panose="02040503050406030204" pitchFamily="18" charset="0"/>
                        </a:rPr>
                        <m:t>𝒄</m:t>
                      </m:r>
                      <m:r>
                        <a:rPr lang="zh-CN" altLang="en-US" b="0" i="0">
                          <a:latin typeface="Cambria Math" panose="02040503050406030204" pitchFamily="18" charset="0"/>
                        </a:rPr>
                        <m:t>=</m:t>
                      </m:r>
                      <m:d>
                        <m:dPr>
                          <m:begChr m:val="{"/>
                          <m:endChr m:val=""/>
                          <m:ctrlPr>
                            <a:rPr lang="zh-CN" altLang="en-US" b="0" i="1">
                              <a:solidFill>
                                <a:srgbClr val="836967"/>
                              </a:solidFill>
                              <a:latin typeface="Cambria Math" panose="02040503050406030204" pitchFamily="18" charset="0"/>
                            </a:rPr>
                          </m:ctrlPr>
                        </m:dPr>
                        <m:e>
                          <m:m>
                            <m:mPr>
                              <m:plcHide m:val="on"/>
                              <m:mcs>
                                <m:mc>
                                  <m:mcPr>
                                    <m:count m:val="1"/>
                                    <m:mcJc m:val="center"/>
                                  </m:mcPr>
                                </m:mc>
                              </m:mcs>
                              <m:ctrlPr>
                                <a:rPr lang="zh-CN" altLang="en-US" b="0" i="1">
                                  <a:solidFill>
                                    <a:srgbClr val="836967"/>
                                  </a:solidFill>
                                  <a:latin typeface="Cambria Math" panose="02040503050406030204" pitchFamily="18" charset="0"/>
                                </a:rPr>
                              </m:ctrlPr>
                            </m:mPr>
                            <m:mr>
                              <m:e>
                                <m:r>
                                  <a:rPr lang="zh-CN" altLang="en-US" b="0" i="1">
                                    <a:latin typeface="Cambria Math" panose="02040503050406030204" pitchFamily="18" charset="0"/>
                                  </a:rPr>
                                  <m:t>𝑎</m:t>
                                </m:r>
                                <m:r>
                                  <a:rPr lang="zh-CN" altLang="en-US" b="0" i="0">
                                    <a:latin typeface="Cambria Math" panose="02040503050406030204" pitchFamily="18" charset="0"/>
                                  </a:rPr>
                                  <m:t>×∆</m:t>
                                </m:r>
                                <m:r>
                                  <a:rPr lang="zh-CN" altLang="en-US" b="1" i="1">
                                    <a:latin typeface="Cambria Math" panose="02040503050406030204" pitchFamily="18" charset="0"/>
                                  </a:rPr>
                                  <m:t>𝒇</m:t>
                                </m:r>
                                <m:r>
                                  <a:rPr lang="zh-CN" altLang="en-US" b="0" i="0">
                                    <a:latin typeface="Cambria Math" panose="02040503050406030204" pitchFamily="18" charset="0"/>
                                  </a:rPr>
                                  <m:t>, ∆</m:t>
                                </m:r>
                                <m:r>
                                  <a:rPr lang="zh-CN" altLang="en-US" b="1" i="1">
                                    <a:latin typeface="Cambria Math" panose="02040503050406030204" pitchFamily="18" charset="0"/>
                                  </a:rPr>
                                  <m:t>𝒇</m:t>
                                </m:r>
                                <m:r>
                                  <a:rPr lang="zh-CN" altLang="en-US" b="0" i="0">
                                    <a:latin typeface="Cambria Math" panose="02040503050406030204" pitchFamily="18" charset="0"/>
                                  </a:rPr>
                                  <m:t>&lt;</m:t>
                                </m:r>
                                <m:r>
                                  <m:rPr>
                                    <m:sty m:val="p"/>
                                  </m:rPr>
                                  <a:rPr lang="zh-CN" altLang="en-US" b="0" i="0">
                                    <a:latin typeface="Cambria Math" panose="02040503050406030204" pitchFamily="18" charset="0"/>
                                  </a:rPr>
                                  <m:t>d</m:t>
                                </m:r>
                                <m:r>
                                  <a:rPr lang="zh-CN" altLang="en-US" b="0" i="0">
                                    <a:latin typeface="Cambria Math" panose="02040503050406030204" pitchFamily="18" charset="0"/>
                                  </a:rPr>
                                  <m:t> </m:t>
                                </m:r>
                              </m:e>
                            </m:mr>
                            <m:mr>
                              <m:e>
                                <m:r>
                                  <a:rPr lang="zh-CN" altLang="en-US" b="0" i="1">
                                    <a:latin typeface="Cambria Math" panose="02040503050406030204" pitchFamily="18" charset="0"/>
                                  </a:rPr>
                                  <m:t>𝑎</m:t>
                                </m:r>
                                <m:r>
                                  <a:rPr lang="zh-CN" altLang="en-US" b="0" i="0">
                                    <a:latin typeface="Cambria Math" panose="02040503050406030204" pitchFamily="18" charset="0"/>
                                  </a:rPr>
                                  <m:t>×∆</m:t>
                                </m:r>
                                <m:r>
                                  <a:rPr lang="zh-CN" altLang="en-US" b="1" i="1">
                                    <a:latin typeface="Cambria Math" panose="02040503050406030204" pitchFamily="18" charset="0"/>
                                  </a:rPr>
                                  <m:t>𝒇</m:t>
                                </m:r>
                                <m:r>
                                  <a:rPr lang="zh-CN" altLang="en-US" b="0" i="0">
                                    <a:latin typeface="Cambria Math" panose="02040503050406030204" pitchFamily="18" charset="0"/>
                                  </a:rPr>
                                  <m:t>+</m:t>
                                </m:r>
                                <m:sSup>
                                  <m:sSupPr>
                                    <m:ctrlPr>
                                      <a:rPr lang="zh-CN" altLang="en-US" b="0" i="1">
                                        <a:solidFill>
                                          <a:srgbClr val="836967"/>
                                        </a:solidFill>
                                        <a:latin typeface="Cambria Math" panose="02040503050406030204" pitchFamily="18" charset="0"/>
                                      </a:rPr>
                                    </m:ctrlPr>
                                  </m:sSupPr>
                                  <m:e>
                                    <m:d>
                                      <m:dPr>
                                        <m:ctrlPr>
                                          <a:rPr lang="zh-CN" altLang="en-US" b="0" i="1">
                                            <a:solidFill>
                                              <a:srgbClr val="836967"/>
                                            </a:solidFill>
                                            <a:latin typeface="Cambria Math" panose="02040503050406030204" pitchFamily="18" charset="0"/>
                                          </a:rPr>
                                        </m:ctrlPr>
                                      </m:dPr>
                                      <m:e>
                                        <m:r>
                                          <a:rPr lang="zh-CN" altLang="en-US" b="0" i="0">
                                            <a:latin typeface="Cambria Math" panose="02040503050406030204" pitchFamily="18" charset="0"/>
                                          </a:rPr>
                                          <m:t>∆</m:t>
                                        </m:r>
                                        <m:r>
                                          <a:rPr lang="zh-CN" altLang="en-US" b="1" i="1">
                                            <a:latin typeface="Cambria Math" panose="02040503050406030204" pitchFamily="18" charset="0"/>
                                          </a:rPr>
                                          <m:t>𝒇</m:t>
                                        </m:r>
                                        <m:r>
                                          <a:rPr lang="zh-CN" altLang="en-US" b="0" i="0">
                                            <a:latin typeface="Cambria Math" panose="02040503050406030204" pitchFamily="18" charset="0"/>
                                          </a:rPr>
                                          <m:t>−</m:t>
                                        </m:r>
                                        <m:r>
                                          <m:rPr>
                                            <m:sty m:val="p"/>
                                          </m:rPr>
                                          <a:rPr lang="zh-CN" altLang="en-US" b="0" i="0">
                                            <a:latin typeface="Cambria Math" panose="02040503050406030204" pitchFamily="18" charset="0"/>
                                          </a:rPr>
                                          <m:t>d</m:t>
                                        </m:r>
                                      </m:e>
                                    </m:d>
                                  </m:e>
                                  <m:sup>
                                    <m:r>
                                      <a:rPr lang="zh-CN" altLang="en-US" b="0" i="0">
                                        <a:latin typeface="Cambria Math" panose="02040503050406030204" pitchFamily="18" charset="0"/>
                                      </a:rPr>
                                      <m:t>2</m:t>
                                    </m:r>
                                  </m:sup>
                                </m:sSup>
                                <m:r>
                                  <a:rPr lang="zh-CN" altLang="en-US" b="0" i="0">
                                    <a:latin typeface="Cambria Math" panose="02040503050406030204" pitchFamily="18" charset="0"/>
                                  </a:rPr>
                                  <m:t> ,</m:t>
                                </m:r>
                                <m:r>
                                  <a:rPr lang="zh-CN" altLang="en-US" b="0" i="1">
                                    <a:latin typeface="Cambria Math" panose="02040503050406030204" pitchFamily="18" charset="0"/>
                                  </a:rPr>
                                  <m:t>𝑜𝑡h𝑒𝑟</m:t>
                                </m:r>
                              </m:e>
                            </m:mr>
                          </m:m>
                        </m:e>
                      </m:d>
                    </m:oMath>
                  </m:oMathPara>
                </a14:m>
                <a:endParaRPr lang="zh-CN" altLang="en-US" dirty="0"/>
              </a:p>
            </p:txBody>
          </p:sp>
        </mc:Choice>
        <mc:Fallback xmlns="">
          <p:sp>
            <p:nvSpPr>
              <p:cNvPr id="12" name="文本框 11">
                <a:extLst>
                  <a:ext uri="{FF2B5EF4-FFF2-40B4-BE49-F238E27FC236}">
                    <a16:creationId xmlns:a16="http://schemas.microsoft.com/office/drawing/2014/main" id="{53E00B4D-FE68-8D73-3EA5-EED1BB438E52}"/>
                  </a:ext>
                </a:extLst>
              </p:cNvPr>
              <p:cNvSpPr txBox="1">
                <a:spLocks noRot="1" noChangeAspect="1" noMove="1" noResize="1" noEditPoints="1" noAdjustHandles="1" noChangeArrowheads="1" noChangeShapeType="1" noTextEdit="1"/>
              </p:cNvSpPr>
              <p:nvPr/>
            </p:nvSpPr>
            <p:spPr>
              <a:xfrm>
                <a:off x="8145521" y="2714246"/>
                <a:ext cx="3928995" cy="710194"/>
              </a:xfrm>
              <a:prstGeom prst="rect">
                <a:avLst/>
              </a:prstGeom>
              <a:blipFill>
                <a:blip r:embed="rId8"/>
                <a:stretch>
                  <a:fillRect/>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8B67098F-9F8F-5C88-E1B3-D985FFFF88B6}"/>
              </a:ext>
            </a:extLst>
          </p:cNvPr>
          <p:cNvSpPr txBox="1"/>
          <p:nvPr/>
        </p:nvSpPr>
        <p:spPr>
          <a:xfrm>
            <a:off x="5302448" y="2910783"/>
            <a:ext cx="3044093" cy="400110"/>
          </a:xfrm>
          <a:prstGeom prst="rect">
            <a:avLst/>
          </a:prstGeom>
          <a:noFill/>
        </p:spPr>
        <p:txBody>
          <a:bodyPr wrap="square">
            <a:spAutoFit/>
          </a:bodyPr>
          <a:lstStyle/>
          <a:p>
            <a:pPr marL="342900" indent="-342900">
              <a:buFont typeface="Wingdings" panose="05000000000000000000" pitchFamily="2" charset="2"/>
              <a:buChar char="n"/>
            </a:pP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非线性</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映射分段函数</a:t>
            </a:r>
            <a:endParaRPr lang="zh-CN" altLang="en-US" sz="2000" b="1" dirty="0"/>
          </a:p>
        </p:txBody>
      </p:sp>
      <p:pic>
        <p:nvPicPr>
          <p:cNvPr id="16" name="图片 15">
            <a:extLst>
              <a:ext uri="{FF2B5EF4-FFF2-40B4-BE49-F238E27FC236}">
                <a16:creationId xmlns:a16="http://schemas.microsoft.com/office/drawing/2014/main" id="{8EC9FB78-268A-636C-8CBB-97938F6D11BB}"/>
              </a:ext>
            </a:extLst>
          </p:cNvPr>
          <p:cNvPicPr>
            <a:picLocks noChangeAspect="1"/>
          </p:cNvPicPr>
          <p:nvPr/>
        </p:nvPicPr>
        <p:blipFill>
          <a:blip r:embed="rId9"/>
          <a:stretch>
            <a:fillRect/>
          </a:stretch>
        </p:blipFill>
        <p:spPr>
          <a:xfrm>
            <a:off x="6372871" y="3547108"/>
            <a:ext cx="4118610" cy="2621280"/>
          </a:xfrm>
          <a:prstGeom prst="rect">
            <a:avLst/>
          </a:prstGeom>
        </p:spPr>
      </p:pic>
      <p:sp>
        <p:nvSpPr>
          <p:cNvPr id="19" name="文本框 18">
            <a:extLst>
              <a:ext uri="{FF2B5EF4-FFF2-40B4-BE49-F238E27FC236}">
                <a16:creationId xmlns:a16="http://schemas.microsoft.com/office/drawing/2014/main" id="{A25B2F90-3840-8BF7-FC90-90E4AE85421B}"/>
              </a:ext>
            </a:extLst>
          </p:cNvPr>
          <p:cNvSpPr txBox="1"/>
          <p:nvPr/>
        </p:nvSpPr>
        <p:spPr>
          <a:xfrm>
            <a:off x="6896715" y="6168388"/>
            <a:ext cx="3653912"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基于分段函数的非线性映射图</a:t>
            </a:r>
            <a:endParaRPr lang="zh-CN" altLang="en-US" sz="2000" b="1" dirty="0"/>
          </a:p>
        </p:txBody>
      </p:sp>
    </p:spTree>
    <p:extLst>
      <p:ext uri="{BB962C8B-B14F-4D97-AF65-F5344CB8AC3E}">
        <p14:creationId xmlns:p14="http://schemas.microsoft.com/office/powerpoint/2010/main" val="1371068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6FFCE-F22A-C45D-289C-DE3EC3F9F47A}"/>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98CD4BB5-E1DF-902C-3CA4-61A1D2138C32}"/>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基于姿态的手势交互技术</a:t>
            </a:r>
          </a:p>
        </p:txBody>
      </p:sp>
      <p:sp>
        <p:nvSpPr>
          <p:cNvPr id="4" name="灯片编号占位符 3">
            <a:extLst>
              <a:ext uri="{FF2B5EF4-FFF2-40B4-BE49-F238E27FC236}">
                <a16:creationId xmlns:a16="http://schemas.microsoft.com/office/drawing/2014/main" id="{2F85C5C7-0B93-C1C5-FB12-59D211557982}"/>
              </a:ext>
            </a:extLst>
          </p:cNvPr>
          <p:cNvSpPr>
            <a:spLocks noGrp="1"/>
          </p:cNvSpPr>
          <p:nvPr>
            <p:ph type="sldNum" sz="quarter" idx="12"/>
          </p:nvPr>
        </p:nvSpPr>
        <p:spPr/>
        <p:txBody>
          <a:bodyPr/>
          <a:lstStyle/>
          <a:p>
            <a:fld id="{51D91E7F-84B6-4064-9D4E-CC7D244BCA04}" type="slidenum">
              <a:rPr lang="zh-CN" altLang="en-US" smtClean="0"/>
              <a:pPr/>
              <a:t>18</a:t>
            </a:fld>
            <a:endParaRPr lang="zh-CN" altLang="en-US" dirty="0"/>
          </a:p>
        </p:txBody>
      </p:sp>
      <p:pic>
        <p:nvPicPr>
          <p:cNvPr id="3" name="图片 2">
            <a:extLst>
              <a:ext uri="{FF2B5EF4-FFF2-40B4-BE49-F238E27FC236}">
                <a16:creationId xmlns:a16="http://schemas.microsoft.com/office/drawing/2014/main" id="{479CAF0B-807E-B0B1-3B9C-C25231AB6516}"/>
              </a:ext>
            </a:extLst>
          </p:cNvPr>
          <p:cNvPicPr>
            <a:picLocks noChangeAspect="1"/>
          </p:cNvPicPr>
          <p:nvPr/>
        </p:nvPicPr>
        <p:blipFill>
          <a:blip r:embed="rId3"/>
          <a:stretch>
            <a:fillRect/>
          </a:stretch>
        </p:blipFill>
        <p:spPr>
          <a:xfrm>
            <a:off x="333317" y="1452755"/>
            <a:ext cx="5629174" cy="4464325"/>
          </a:xfrm>
          <a:prstGeom prst="rect">
            <a:avLst/>
          </a:prstGeom>
        </p:spPr>
      </p:pic>
      <p:graphicFrame>
        <p:nvGraphicFramePr>
          <p:cNvPr id="5" name="表格 4">
            <a:extLst>
              <a:ext uri="{FF2B5EF4-FFF2-40B4-BE49-F238E27FC236}">
                <a16:creationId xmlns:a16="http://schemas.microsoft.com/office/drawing/2014/main" id="{72C7B93D-F5B0-6887-89B0-049DA1C2233E}"/>
              </a:ext>
            </a:extLst>
          </p:cNvPr>
          <p:cNvGraphicFramePr>
            <a:graphicFrameLocks noGrp="1"/>
          </p:cNvGraphicFramePr>
          <p:nvPr>
            <p:extLst>
              <p:ext uri="{D42A27DB-BD31-4B8C-83A1-F6EECF244321}">
                <p14:modId xmlns:p14="http://schemas.microsoft.com/office/powerpoint/2010/main" val="2684771784"/>
              </p:ext>
            </p:extLst>
          </p:nvPr>
        </p:nvGraphicFramePr>
        <p:xfrm>
          <a:off x="5962491" y="2713983"/>
          <a:ext cx="6156957" cy="2071212"/>
        </p:xfrm>
        <a:graphic>
          <a:graphicData uri="http://schemas.openxmlformats.org/drawingml/2006/table">
            <a:tbl>
              <a:tblPr firstRow="1" firstCol="1" bandRow="1">
                <a:tableStyleId>{5C22544A-7EE6-4342-B048-85BDC9FD1C3A}</a:tableStyleId>
              </a:tblPr>
              <a:tblGrid>
                <a:gridCol w="1025750">
                  <a:extLst>
                    <a:ext uri="{9D8B030D-6E8A-4147-A177-3AD203B41FA5}">
                      <a16:colId xmlns:a16="http://schemas.microsoft.com/office/drawing/2014/main" val="3856526947"/>
                    </a:ext>
                  </a:extLst>
                </a:gridCol>
                <a:gridCol w="1025750">
                  <a:extLst>
                    <a:ext uri="{9D8B030D-6E8A-4147-A177-3AD203B41FA5}">
                      <a16:colId xmlns:a16="http://schemas.microsoft.com/office/drawing/2014/main" val="2873799914"/>
                    </a:ext>
                  </a:extLst>
                </a:gridCol>
                <a:gridCol w="1026980">
                  <a:extLst>
                    <a:ext uri="{9D8B030D-6E8A-4147-A177-3AD203B41FA5}">
                      <a16:colId xmlns:a16="http://schemas.microsoft.com/office/drawing/2014/main" val="3987426842"/>
                    </a:ext>
                  </a:extLst>
                </a:gridCol>
                <a:gridCol w="1026980">
                  <a:extLst>
                    <a:ext uri="{9D8B030D-6E8A-4147-A177-3AD203B41FA5}">
                      <a16:colId xmlns:a16="http://schemas.microsoft.com/office/drawing/2014/main" val="3101165017"/>
                    </a:ext>
                  </a:extLst>
                </a:gridCol>
                <a:gridCol w="1026980">
                  <a:extLst>
                    <a:ext uri="{9D8B030D-6E8A-4147-A177-3AD203B41FA5}">
                      <a16:colId xmlns:a16="http://schemas.microsoft.com/office/drawing/2014/main" val="647059822"/>
                    </a:ext>
                  </a:extLst>
                </a:gridCol>
                <a:gridCol w="1024517">
                  <a:extLst>
                    <a:ext uri="{9D8B030D-6E8A-4147-A177-3AD203B41FA5}">
                      <a16:colId xmlns:a16="http://schemas.microsoft.com/office/drawing/2014/main" val="978794206"/>
                    </a:ext>
                  </a:extLst>
                </a:gridCol>
              </a:tblGrid>
              <a:tr h="345202">
                <a:tc>
                  <a:txBody>
                    <a:bodyPr/>
                    <a:lstStyle/>
                    <a:p>
                      <a:pPr indent="19685" algn="ctr">
                        <a:lnSpc>
                          <a:spcPts val="2000"/>
                        </a:lnSpc>
                      </a:pPr>
                      <a:r>
                        <a:rPr lang="zh-CN" sz="1400" kern="100" dirty="0">
                          <a:effectLst/>
                        </a:rPr>
                        <a:t>功能</a:t>
                      </a:r>
                      <a:r>
                        <a:rPr lang="en-US" sz="1400" kern="100" dirty="0">
                          <a:effectLst/>
                        </a:rPr>
                        <a:t>\</a:t>
                      </a:r>
                      <a:r>
                        <a:rPr lang="zh-CN" sz="1400" kern="100" dirty="0">
                          <a:effectLst/>
                        </a:rPr>
                        <a:t>手指</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zh-CN" sz="1400" kern="100">
                          <a:effectLst/>
                        </a:rPr>
                        <a:t>拇指</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zh-CN" sz="1400" kern="100">
                          <a:effectLst/>
                        </a:rPr>
                        <a:t>食指</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zh-CN" sz="1400" kern="100">
                          <a:effectLst/>
                        </a:rPr>
                        <a:t>中指</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zh-CN" sz="1400" kern="100">
                          <a:effectLst/>
                        </a:rPr>
                        <a:t>无名指</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zh-CN" sz="1400" kern="100">
                          <a:effectLst/>
                        </a:rPr>
                        <a:t>小指</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70828580"/>
                  </a:ext>
                </a:extLst>
              </a:tr>
              <a:tr h="345202">
                <a:tc>
                  <a:txBody>
                    <a:bodyPr/>
                    <a:lstStyle/>
                    <a:p>
                      <a:pPr indent="19685" algn="ctr">
                        <a:lnSpc>
                          <a:spcPts val="2000"/>
                        </a:lnSpc>
                      </a:pPr>
                      <a:r>
                        <a:rPr lang="zh-CN" sz="1400" kern="100">
                          <a:effectLst/>
                        </a:rPr>
                        <a:t>平移</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0</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0</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0</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0</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0</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89337475"/>
                  </a:ext>
                </a:extLst>
              </a:tr>
              <a:tr h="345202">
                <a:tc>
                  <a:txBody>
                    <a:bodyPr/>
                    <a:lstStyle/>
                    <a:p>
                      <a:pPr indent="19685" algn="ctr">
                        <a:lnSpc>
                          <a:spcPts val="2000"/>
                        </a:lnSpc>
                      </a:pPr>
                      <a:r>
                        <a:rPr lang="zh-CN" sz="1400" kern="100">
                          <a:effectLst/>
                        </a:rPr>
                        <a:t>点选</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0</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1</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0</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0</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dirty="0">
                          <a:effectLst/>
                        </a:rPr>
                        <a:t>0</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22563437"/>
                  </a:ext>
                </a:extLst>
              </a:tr>
              <a:tr h="345202">
                <a:tc>
                  <a:txBody>
                    <a:bodyPr/>
                    <a:lstStyle/>
                    <a:p>
                      <a:pPr indent="19685" algn="ctr">
                        <a:lnSpc>
                          <a:spcPts val="2000"/>
                        </a:lnSpc>
                      </a:pPr>
                      <a:r>
                        <a:rPr lang="zh-CN" sz="1400" kern="100">
                          <a:effectLst/>
                        </a:rPr>
                        <a:t>抓取</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2</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3</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3</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3</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3</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74968158"/>
                  </a:ext>
                </a:extLst>
              </a:tr>
              <a:tr h="345202">
                <a:tc>
                  <a:txBody>
                    <a:bodyPr/>
                    <a:lstStyle/>
                    <a:p>
                      <a:pPr indent="19685" algn="ctr">
                        <a:lnSpc>
                          <a:spcPts val="2000"/>
                        </a:lnSpc>
                      </a:pPr>
                      <a:r>
                        <a:rPr lang="zh-CN" sz="1400" kern="100">
                          <a:effectLst/>
                        </a:rPr>
                        <a:t>旋转</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1</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2</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2</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2</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2</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22303231"/>
                  </a:ext>
                </a:extLst>
              </a:tr>
              <a:tr h="345202">
                <a:tc>
                  <a:txBody>
                    <a:bodyPr/>
                    <a:lstStyle/>
                    <a:p>
                      <a:pPr indent="19685" algn="ctr">
                        <a:lnSpc>
                          <a:spcPts val="2000"/>
                        </a:lnSpc>
                      </a:pPr>
                      <a:r>
                        <a:rPr lang="zh-CN" sz="1400" kern="100">
                          <a:effectLst/>
                        </a:rPr>
                        <a:t>缩放</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0</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0</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dirty="0">
                          <a:effectLst/>
                        </a:rPr>
                        <a:t>3</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3</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dirty="0">
                          <a:effectLst/>
                        </a:rPr>
                        <a:t>3</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2198375"/>
                  </a:ext>
                </a:extLst>
              </a:tr>
            </a:tbl>
          </a:graphicData>
        </a:graphic>
      </p:graphicFrame>
      <p:sp>
        <p:nvSpPr>
          <p:cNvPr id="2" name="文本框 1">
            <a:extLst>
              <a:ext uri="{FF2B5EF4-FFF2-40B4-BE49-F238E27FC236}">
                <a16:creationId xmlns:a16="http://schemas.microsoft.com/office/drawing/2014/main" id="{6DC83CF4-6DB5-AC0A-4D97-49CA9032CFF3}"/>
              </a:ext>
            </a:extLst>
          </p:cNvPr>
          <p:cNvSpPr txBox="1"/>
          <p:nvPr/>
        </p:nvSpPr>
        <p:spPr>
          <a:xfrm>
            <a:off x="695323" y="991090"/>
            <a:ext cx="10358593" cy="461665"/>
          </a:xfrm>
          <a:prstGeom prst="rect">
            <a:avLst/>
          </a:prstGeom>
          <a:noFill/>
        </p:spPr>
        <p:txBody>
          <a:bodyPr wrap="square">
            <a:spAutoFit/>
          </a:bodyPr>
          <a:lstStyle/>
          <a:p>
            <a:r>
              <a:rPr lang="en-US" altLang="zh-CN" sz="2400" b="1">
                <a:latin typeface="微软雅黑" panose="020B0503020204020204" pitchFamily="34" charset="-122"/>
              </a:rPr>
              <a:t>2.2 </a:t>
            </a:r>
            <a:r>
              <a:rPr lang="zh-CN" altLang="en-US" sz="2400" b="1">
                <a:latin typeface="微软雅黑" panose="020B0503020204020204" pitchFamily="34" charset="-122"/>
              </a:rPr>
              <a:t>手势交互实现方法</a:t>
            </a:r>
            <a:endParaRPr lang="zh-CN" altLang="en-US" sz="2400" b="1" dirty="0">
              <a:latin typeface="微软雅黑" panose="020B0503020204020204" pitchFamily="34" charset="-122"/>
            </a:endParaRPr>
          </a:p>
        </p:txBody>
      </p:sp>
      <p:sp>
        <p:nvSpPr>
          <p:cNvPr id="7" name="文本框 6">
            <a:extLst>
              <a:ext uri="{FF2B5EF4-FFF2-40B4-BE49-F238E27FC236}">
                <a16:creationId xmlns:a16="http://schemas.microsoft.com/office/drawing/2014/main" id="{4CBA37FB-69D7-9C22-4899-99EDF6CABEBF}"/>
              </a:ext>
            </a:extLst>
          </p:cNvPr>
          <p:cNvSpPr txBox="1"/>
          <p:nvPr/>
        </p:nvSpPr>
        <p:spPr>
          <a:xfrm>
            <a:off x="7368790" y="2150533"/>
            <a:ext cx="3780991"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手指在不同手势中</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变化</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关节数</a:t>
            </a:r>
            <a:endParaRPr lang="zh-CN" altLang="en-US" sz="2000" b="1" dirty="0"/>
          </a:p>
        </p:txBody>
      </p:sp>
      <p:sp>
        <p:nvSpPr>
          <p:cNvPr id="10" name="文本框 9">
            <a:extLst>
              <a:ext uri="{FF2B5EF4-FFF2-40B4-BE49-F238E27FC236}">
                <a16:creationId xmlns:a16="http://schemas.microsoft.com/office/drawing/2014/main" id="{436637AB-3D31-85DA-6636-ABFFD5F37DF8}"/>
              </a:ext>
            </a:extLst>
          </p:cNvPr>
          <p:cNvSpPr txBox="1"/>
          <p:nvPr/>
        </p:nvSpPr>
        <p:spPr>
          <a:xfrm>
            <a:off x="1791236" y="5926774"/>
            <a:ext cx="3075731" cy="400110"/>
          </a:xfrm>
          <a:prstGeom prst="rect">
            <a:avLst/>
          </a:prstGeom>
          <a:noFill/>
        </p:spPr>
        <p:txBody>
          <a:bodyPr wrap="square">
            <a:spAutoFit/>
          </a:bodyPr>
          <a:lstStyle/>
          <a:p>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树状手势识别模型示意图</a:t>
            </a:r>
            <a:endParaRPr lang="zh-CN" altLang="en-US" sz="2000" b="1" dirty="0"/>
          </a:p>
        </p:txBody>
      </p:sp>
    </p:spTree>
    <p:extLst>
      <p:ext uri="{BB962C8B-B14F-4D97-AF65-F5344CB8AC3E}">
        <p14:creationId xmlns:p14="http://schemas.microsoft.com/office/powerpoint/2010/main" val="1181574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AE147-D057-B988-6068-6BD7D8745C74}"/>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15C31AFE-D390-D66A-FAF8-B0EED6455309}"/>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基于姿态的手势交互技术</a:t>
            </a:r>
          </a:p>
        </p:txBody>
      </p:sp>
      <p:sp>
        <p:nvSpPr>
          <p:cNvPr id="4" name="灯片编号占位符 3">
            <a:extLst>
              <a:ext uri="{FF2B5EF4-FFF2-40B4-BE49-F238E27FC236}">
                <a16:creationId xmlns:a16="http://schemas.microsoft.com/office/drawing/2014/main" id="{0566C5D8-BF4B-1B4D-CE5E-F3C10162AF7B}"/>
              </a:ext>
            </a:extLst>
          </p:cNvPr>
          <p:cNvSpPr>
            <a:spLocks noGrp="1"/>
          </p:cNvSpPr>
          <p:nvPr>
            <p:ph type="sldNum" sz="quarter" idx="12"/>
          </p:nvPr>
        </p:nvSpPr>
        <p:spPr/>
        <p:txBody>
          <a:bodyPr/>
          <a:lstStyle/>
          <a:p>
            <a:fld id="{51D91E7F-84B6-4064-9D4E-CC7D244BCA04}" type="slidenum">
              <a:rPr lang="zh-CN" altLang="en-US" smtClean="0"/>
              <a:pPr/>
              <a:t>19</a:t>
            </a:fld>
            <a:endParaRPr lang="zh-CN" altLang="en-US" dirty="0"/>
          </a:p>
        </p:txBody>
      </p:sp>
      <p:sp>
        <p:nvSpPr>
          <p:cNvPr id="12" name="文本框 11">
            <a:extLst>
              <a:ext uri="{FF2B5EF4-FFF2-40B4-BE49-F238E27FC236}">
                <a16:creationId xmlns:a16="http://schemas.microsoft.com/office/drawing/2014/main" id="{832E939F-0528-D778-CC40-EF9C26D294BD}"/>
              </a:ext>
            </a:extLst>
          </p:cNvPr>
          <p:cNvSpPr txBox="1"/>
          <p:nvPr/>
        </p:nvSpPr>
        <p:spPr>
          <a:xfrm>
            <a:off x="695324" y="991090"/>
            <a:ext cx="3205624" cy="461665"/>
          </a:xfrm>
          <a:prstGeom prst="rect">
            <a:avLst/>
          </a:prstGeom>
          <a:noFill/>
        </p:spPr>
        <p:txBody>
          <a:bodyPr wrap="square">
            <a:spAutoFit/>
          </a:bodyPr>
          <a:lstStyle/>
          <a:p>
            <a:r>
              <a:rPr lang="en-US" altLang="zh-CN" sz="2400" b="1" dirty="0">
                <a:latin typeface="微软雅黑" panose="020B0503020204020204" pitchFamily="34" charset="-122"/>
              </a:rPr>
              <a:t>2.3 </a:t>
            </a:r>
            <a:r>
              <a:rPr lang="zh-CN" altLang="en-US" sz="2400" b="1" dirty="0">
                <a:latin typeface="微软雅黑" panose="020B0503020204020204" pitchFamily="34" charset="-122"/>
              </a:rPr>
              <a:t>交互意图识别方法</a:t>
            </a:r>
          </a:p>
        </p:txBody>
      </p:sp>
      <p:sp>
        <p:nvSpPr>
          <p:cNvPr id="6" name="文本框 5">
            <a:extLst>
              <a:ext uri="{FF2B5EF4-FFF2-40B4-BE49-F238E27FC236}">
                <a16:creationId xmlns:a16="http://schemas.microsoft.com/office/drawing/2014/main" id="{29141416-8B28-CC07-72EF-5998ACCBF55B}"/>
              </a:ext>
            </a:extLst>
          </p:cNvPr>
          <p:cNvSpPr txBox="1"/>
          <p:nvPr/>
        </p:nvSpPr>
        <p:spPr>
          <a:xfrm>
            <a:off x="740078" y="3270476"/>
            <a:ext cx="10816591" cy="95725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主要研究了含有交互意图的震颤（</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），无交互意图情况下的静息性震颤（</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RT</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）和维持姿态的震颤（</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PAT</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8" name="对象 7">
            <a:extLst>
              <a:ext uri="{FF2B5EF4-FFF2-40B4-BE49-F238E27FC236}">
                <a16:creationId xmlns:a16="http://schemas.microsoft.com/office/drawing/2014/main" id="{99247DE1-D239-4A16-77BF-B54D7B484481}"/>
              </a:ext>
            </a:extLst>
          </p:cNvPr>
          <p:cNvGraphicFramePr>
            <a:graphicFrameLocks noChangeAspect="1"/>
          </p:cNvGraphicFramePr>
          <p:nvPr>
            <p:extLst>
              <p:ext uri="{D42A27DB-BD31-4B8C-83A1-F6EECF244321}">
                <p14:modId xmlns:p14="http://schemas.microsoft.com/office/powerpoint/2010/main" val="4056912104"/>
              </p:ext>
            </p:extLst>
          </p:nvPr>
        </p:nvGraphicFramePr>
        <p:xfrm>
          <a:off x="2899059" y="4467370"/>
          <a:ext cx="6393881" cy="1607142"/>
        </p:xfrm>
        <a:graphic>
          <a:graphicData uri="http://schemas.openxmlformats.org/presentationml/2006/ole">
            <mc:AlternateContent xmlns:mc="http://schemas.openxmlformats.org/markup-compatibility/2006">
              <mc:Choice xmlns:v="urn:schemas-microsoft-com:vml" Requires="v">
                <p:oleObj name="Visio" r:id="rId3" imgW="14754286" imgH="4028959" progId="Visio.Drawing.15">
                  <p:embed/>
                </p:oleObj>
              </mc:Choice>
              <mc:Fallback>
                <p:oleObj name="Visio" r:id="rId3" imgW="14754286" imgH="4028959"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t="6541" b="3271"/>
                      <a:stretch>
                        <a:fillRect/>
                      </a:stretch>
                    </p:blipFill>
                    <p:spPr bwMode="auto">
                      <a:xfrm>
                        <a:off x="2899059" y="4467370"/>
                        <a:ext cx="6393881" cy="1607142"/>
                      </a:xfrm>
                      <a:prstGeom prst="rect">
                        <a:avLst/>
                      </a:prstGeom>
                      <a:noFill/>
                    </p:spPr>
                  </p:pic>
                </p:oleObj>
              </mc:Fallback>
            </mc:AlternateContent>
          </a:graphicData>
        </a:graphic>
      </p:graphicFrame>
      <p:sp>
        <p:nvSpPr>
          <p:cNvPr id="10" name="文本框 9">
            <a:extLst>
              <a:ext uri="{FF2B5EF4-FFF2-40B4-BE49-F238E27FC236}">
                <a16:creationId xmlns:a16="http://schemas.microsoft.com/office/drawing/2014/main" id="{B2E3CF09-DC78-5DF0-83DC-4D0B24B83722}"/>
              </a:ext>
            </a:extLst>
          </p:cNvPr>
          <p:cNvSpPr txBox="1"/>
          <p:nvPr/>
        </p:nvSpPr>
        <p:spPr>
          <a:xfrm>
            <a:off x="4656757" y="6094783"/>
            <a:ext cx="3551721" cy="400110"/>
          </a:xfrm>
          <a:prstGeom prst="rect">
            <a:avLst/>
          </a:prstGeom>
          <a:noFill/>
        </p:spPr>
        <p:txBody>
          <a:bodyPr wrap="square">
            <a:spAutoFit/>
          </a:bodyPr>
          <a:lstStyle/>
          <a:p>
            <a:r>
              <a:rPr lang="en-US" altLang="zh-CN" sz="2000" b="1" dirty="0">
                <a:effectLst/>
                <a:latin typeface="Times New Roman" panose="02020603050405020304" pitchFamily="18" charset="0"/>
                <a:ea typeface="宋体" panose="02010600030101010101" pitchFamily="2" charset="-122"/>
              </a:rPr>
              <a:t>RT</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effectLst/>
                <a:latin typeface="Times New Roman" panose="02020603050405020304" pitchFamily="18" charset="0"/>
                <a:ea typeface="宋体" panose="02010600030101010101" pitchFamily="2" charset="-122"/>
              </a:rPr>
              <a:t>IAT</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b="1" dirty="0">
                <a:effectLst/>
                <a:latin typeface="Times New Roman" panose="02020603050405020304" pitchFamily="18" charset="0"/>
                <a:ea typeface="宋体" panose="02010600030101010101" pitchFamily="2" charset="-122"/>
              </a:rPr>
              <a:t>PAT</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震颤信号波形</a:t>
            </a:r>
            <a:endParaRPr lang="zh-CN" altLang="en-US" sz="2000" b="1" dirty="0"/>
          </a:p>
        </p:txBody>
      </p:sp>
      <p:sp>
        <p:nvSpPr>
          <p:cNvPr id="17" name="文本框 16">
            <a:extLst>
              <a:ext uri="{FF2B5EF4-FFF2-40B4-BE49-F238E27FC236}">
                <a16:creationId xmlns:a16="http://schemas.microsoft.com/office/drawing/2014/main" id="{8740F2E7-9CAD-71AF-CEE6-CFA1DBAA1BB5}"/>
              </a:ext>
            </a:extLst>
          </p:cNvPr>
          <p:cNvSpPr txBox="1"/>
          <p:nvPr/>
        </p:nvSpPr>
        <p:spPr>
          <a:xfrm>
            <a:off x="650571" y="1399771"/>
            <a:ext cx="10801351" cy="1870705"/>
          </a:xfrm>
          <a:prstGeom prst="rect">
            <a:avLst/>
          </a:prstGeom>
          <a:noFill/>
        </p:spPr>
        <p:txBody>
          <a:bodyPr wrap="square">
            <a:spAutoFit/>
          </a:bodyPr>
          <a:lstStyle/>
          <a:p>
            <a:pPr>
              <a:lnSpc>
                <a:spcPct val="150000"/>
              </a:lnSpc>
            </a:pPr>
            <a:r>
              <a:rPr lang="zh-CN" altLang="en-US" sz="2000" dirty="0">
                <a:solidFill>
                  <a:srgbClr val="000000"/>
                </a:solidFill>
                <a:effectLst/>
                <a:latin typeface="宋体" panose="02010600030101010101" pitchFamily="2" charset="-122"/>
                <a:ea typeface="宋体" panose="02010600030101010101" pitchFamily="2" charset="-122"/>
              </a:rPr>
              <a:t>    本研究面向健康人群，对震颤的分类为当相关肌肉没有被激活，身体部位</a:t>
            </a:r>
            <a:r>
              <a:rPr lang="zh-CN" altLang="en-US"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得到充分支撑以抵抗重力时发生</a:t>
            </a:r>
            <a:r>
              <a:rPr lang="zh-CN" altLang="en-US"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静息</a:t>
            </a:r>
            <a:r>
              <a:rPr lang="zh-CN" altLang="en-US"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性震颤</a:t>
            </a:r>
            <a:r>
              <a:rPr lang="zh-CN" altLang="en-US"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RT, Rest Tremor</a:t>
            </a:r>
            <a:r>
              <a:rPr lang="zh-CN" altLang="en-US"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；当相关肌肉被激活时发生的动作性震颤，包括</a:t>
            </a:r>
            <a:r>
              <a:rPr lang="zh-CN" altLang="en-US"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姿势性震颤</a:t>
            </a:r>
            <a:r>
              <a:rPr lang="zh-CN" altLang="en-US"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PAT, Postural Action Tremor</a:t>
            </a:r>
            <a:r>
              <a:rPr lang="zh-CN" altLang="en-US"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、意图性震颤</a:t>
            </a:r>
            <a:r>
              <a:rPr lang="zh-CN" altLang="en-US"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Intent Action Tremor</a:t>
            </a:r>
            <a:r>
              <a:rPr lang="zh-CN" altLang="en-US"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、混合性震颤</a:t>
            </a:r>
            <a:r>
              <a:rPr lang="zh-CN" altLang="en-US"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等类型。</a:t>
            </a:r>
            <a:endParaRPr lang="en-US" altLang="zh-CN" sz="2000" dirty="0"/>
          </a:p>
        </p:txBody>
      </p:sp>
    </p:spTree>
    <p:extLst>
      <p:ext uri="{BB962C8B-B14F-4D97-AF65-F5344CB8AC3E}">
        <p14:creationId xmlns:p14="http://schemas.microsoft.com/office/powerpoint/2010/main" val="4250627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a:solidFill>
                  <a:schemeClr val="bg1"/>
                </a:solidFill>
                <a:effectLst/>
                <a:latin typeface="微软雅黑" panose="020B0503020204020204" pitchFamily="34" charset="-122"/>
                <a:ea typeface="微软雅黑" panose="020B0503020204020204" pitchFamily="34" charset="-122"/>
              </a:rPr>
              <a:t>目录</a:t>
            </a: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0" name="组合 69"/>
          <p:cNvGrpSpPr/>
          <p:nvPr/>
        </p:nvGrpSpPr>
        <p:grpSpPr>
          <a:xfrm>
            <a:off x="4553179" y="1178353"/>
            <a:ext cx="3952054" cy="797230"/>
            <a:chOff x="3909356" y="1666934"/>
            <a:chExt cx="3398314" cy="846592"/>
          </a:xfrm>
        </p:grpSpPr>
        <p:sp>
          <p:nvSpPr>
            <p:cNvPr id="19" name="文本框 18"/>
            <p:cNvSpPr txBox="1"/>
            <p:nvPr/>
          </p:nvSpPr>
          <p:spPr>
            <a:xfrm>
              <a:off x="4912812" y="1666934"/>
              <a:ext cx="2394858" cy="817082"/>
            </a:xfrm>
            <a:prstGeom prst="rect">
              <a:avLst/>
            </a:prstGeom>
            <a:noFill/>
          </p:spPr>
          <p:txBody>
            <a:bodyPr wrap="square" rtlCol="0">
              <a:spAutoFit/>
            </a:bodyPr>
            <a:lstStyle/>
            <a:p>
              <a:r>
                <a:rPr lang="zh-CN" altLang="en-US" sz="4400" b="1" dirty="0">
                  <a:latin typeface="微软雅黑" panose="020B0503020204020204" pitchFamily="34" charset="-122"/>
                </a:rPr>
                <a:t>研究背景</a:t>
              </a:r>
            </a:p>
          </p:txBody>
        </p:sp>
        <p:grpSp>
          <p:nvGrpSpPr>
            <p:cNvPr id="69" name="组合 68"/>
            <p:cNvGrpSpPr/>
            <p:nvPr/>
          </p:nvGrpSpPr>
          <p:grpSpPr>
            <a:xfrm>
              <a:off x="3909356" y="1685526"/>
              <a:ext cx="828000" cy="828000"/>
              <a:chOff x="3909356" y="1685526"/>
              <a:chExt cx="828000" cy="828000"/>
            </a:xfrm>
          </p:grpSpPr>
          <p:sp>
            <p:nvSpPr>
              <p:cNvPr id="17"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a:solidFill>
                      <a:schemeClr val="accent1"/>
                    </a:solidFill>
                    <a:latin typeface="微软雅黑" panose="020B0503020204020204" pitchFamily="34" charset="-122"/>
                    <a:ea typeface="微软雅黑" panose="020B0503020204020204" pitchFamily="34" charset="-122"/>
                  </a:rPr>
                  <a:t>01</a:t>
                </a:r>
              </a:p>
            </p:txBody>
          </p:sp>
          <p:sp>
            <p:nvSpPr>
              <p:cNvPr id="32" name="矩形 31"/>
              <p:cNvSpPr/>
              <p:nvPr/>
            </p:nvSpPr>
            <p:spPr>
              <a:xfrm>
                <a:off x="3909356" y="1685526"/>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1" name="组合 70"/>
          <p:cNvGrpSpPr/>
          <p:nvPr/>
        </p:nvGrpSpPr>
        <p:grpSpPr>
          <a:xfrm>
            <a:off x="7358622" y="2421585"/>
            <a:ext cx="3973500" cy="781133"/>
            <a:chOff x="8098970" y="1684028"/>
            <a:chExt cx="3416755" cy="829498"/>
          </a:xfrm>
        </p:grpSpPr>
        <p:sp>
          <p:nvSpPr>
            <p:cNvPr id="13" name="文本框 12"/>
            <p:cNvSpPr txBox="1"/>
            <p:nvPr/>
          </p:nvSpPr>
          <p:spPr>
            <a:xfrm>
              <a:off x="9120867" y="1684028"/>
              <a:ext cx="2394858" cy="817082"/>
            </a:xfrm>
            <a:prstGeom prst="rect">
              <a:avLst/>
            </a:prstGeom>
            <a:noFill/>
          </p:spPr>
          <p:txBody>
            <a:bodyPr wrap="square" rtlCol="0">
              <a:spAutoFit/>
            </a:bodyPr>
            <a:lstStyle/>
            <a:p>
              <a:r>
                <a:rPr lang="zh-CN" altLang="en-US" sz="4400" b="1" dirty="0">
                  <a:latin typeface="微软雅黑" panose="020B0503020204020204" pitchFamily="34" charset="-122"/>
                </a:rPr>
                <a:t>研究内容</a:t>
              </a:r>
            </a:p>
          </p:txBody>
        </p:sp>
        <p:grpSp>
          <p:nvGrpSpPr>
            <p:cNvPr id="64" name="组合 63"/>
            <p:cNvGrpSpPr/>
            <p:nvPr/>
          </p:nvGrpSpPr>
          <p:grpSpPr>
            <a:xfrm>
              <a:off x="8098970" y="1685526"/>
              <a:ext cx="899886" cy="828000"/>
              <a:chOff x="8098970" y="1685526"/>
              <a:chExt cx="899886" cy="828000"/>
            </a:xfrm>
          </p:grpSpPr>
          <p:sp>
            <p:nvSpPr>
              <p:cNvPr id="11" name="文本框 10"/>
              <p:cNvSpPr txBox="1"/>
              <p:nvPr/>
            </p:nvSpPr>
            <p:spPr>
              <a:xfrm>
                <a:off x="8098970" y="1714806"/>
                <a:ext cx="899886" cy="769441"/>
              </a:xfrm>
              <a:prstGeom prst="rect">
                <a:avLst/>
              </a:prstGeom>
              <a:noFill/>
            </p:spPr>
            <p:txBody>
              <a:bodyPr wrap="square" rtlCol="0">
                <a:spAutoFit/>
              </a:bodyPr>
              <a:lstStyle/>
              <a:p>
                <a:pPr algn="ctr"/>
                <a:r>
                  <a:rPr lang="en-US" altLang="zh-CN" sz="4400" b="1" dirty="0">
                    <a:solidFill>
                      <a:schemeClr val="accent1"/>
                    </a:solidFill>
                    <a:latin typeface="微软雅黑" panose="020B0503020204020204" pitchFamily="34" charset="-122"/>
                    <a:ea typeface="微软雅黑" panose="020B0503020204020204" pitchFamily="34" charset="-122"/>
                  </a:rPr>
                  <a:t>02</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8134913" y="1685526"/>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3" name="组合 72"/>
          <p:cNvGrpSpPr/>
          <p:nvPr/>
        </p:nvGrpSpPr>
        <p:grpSpPr>
          <a:xfrm>
            <a:off x="4511379" y="3605051"/>
            <a:ext cx="3993854" cy="795624"/>
            <a:chOff x="3873413" y="3187016"/>
            <a:chExt cx="3434257" cy="844887"/>
          </a:xfrm>
        </p:grpSpPr>
        <p:sp>
          <p:nvSpPr>
            <p:cNvPr id="55" name="文本框 54"/>
            <p:cNvSpPr txBox="1"/>
            <p:nvPr/>
          </p:nvSpPr>
          <p:spPr>
            <a:xfrm>
              <a:off x="4912812" y="3187016"/>
              <a:ext cx="2394858" cy="817083"/>
            </a:xfrm>
            <a:prstGeom prst="rect">
              <a:avLst/>
            </a:prstGeom>
            <a:noFill/>
          </p:spPr>
          <p:txBody>
            <a:bodyPr wrap="square" rtlCol="0">
              <a:spAutoFit/>
            </a:bodyPr>
            <a:lstStyle/>
            <a:p>
              <a:r>
                <a:rPr lang="zh-CN" altLang="en-US" sz="4400" b="1" dirty="0">
                  <a:latin typeface="微软雅黑" panose="020B0503020204020204" pitchFamily="34" charset="-122"/>
                </a:rPr>
                <a:t>总结展望</a:t>
              </a:r>
            </a:p>
          </p:txBody>
        </p:sp>
        <p:grpSp>
          <p:nvGrpSpPr>
            <p:cNvPr id="68" name="组合 67"/>
            <p:cNvGrpSpPr/>
            <p:nvPr/>
          </p:nvGrpSpPr>
          <p:grpSpPr>
            <a:xfrm>
              <a:off x="3873413" y="3203903"/>
              <a:ext cx="899886" cy="828000"/>
              <a:chOff x="3873413" y="3203903"/>
              <a:chExt cx="899886" cy="828000"/>
            </a:xfrm>
          </p:grpSpPr>
          <p:sp>
            <p:nvSpPr>
              <p:cNvPr id="57" name="文本框 56"/>
              <p:cNvSpPr txBox="1"/>
              <p:nvPr/>
            </p:nvSpPr>
            <p:spPr>
              <a:xfrm>
                <a:off x="3873413" y="3233183"/>
                <a:ext cx="899886" cy="769441"/>
              </a:xfrm>
              <a:prstGeom prst="rect">
                <a:avLst/>
              </a:prstGeom>
              <a:noFill/>
            </p:spPr>
            <p:txBody>
              <a:bodyPr wrap="square" rtlCol="0">
                <a:spAutoFit/>
              </a:bodyPr>
              <a:lstStyle/>
              <a:p>
                <a:pPr algn="ctr"/>
                <a:r>
                  <a:rPr lang="en-US" altLang="zh-CN" sz="4400" b="1" dirty="0">
                    <a:solidFill>
                      <a:schemeClr val="accent1"/>
                    </a:solidFill>
                    <a:latin typeface="微软雅黑" panose="020B0503020204020204" pitchFamily="34" charset="-122"/>
                    <a:ea typeface="微软雅黑" panose="020B0503020204020204" pitchFamily="34" charset="-122"/>
                  </a:rPr>
                  <a:t>03</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
            <p:nvSpPr>
              <p:cNvPr id="58" name="矩形 57"/>
              <p:cNvSpPr/>
              <p:nvPr/>
            </p:nvSpPr>
            <p:spPr>
              <a:xfrm>
                <a:off x="3909356" y="3203903"/>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2" name="组合 71"/>
          <p:cNvGrpSpPr/>
          <p:nvPr/>
        </p:nvGrpSpPr>
        <p:grpSpPr>
          <a:xfrm>
            <a:off x="7316822" y="4795200"/>
            <a:ext cx="3973500" cy="781133"/>
            <a:chOff x="8098970" y="3202405"/>
            <a:chExt cx="3416755" cy="829498"/>
          </a:xfrm>
        </p:grpSpPr>
        <p:sp>
          <p:nvSpPr>
            <p:cNvPr id="60" name="文本框 59"/>
            <p:cNvSpPr txBox="1"/>
            <p:nvPr/>
          </p:nvSpPr>
          <p:spPr>
            <a:xfrm>
              <a:off x="9120867" y="3202405"/>
              <a:ext cx="2394858" cy="817082"/>
            </a:xfrm>
            <a:prstGeom prst="rect">
              <a:avLst/>
            </a:prstGeom>
            <a:noFill/>
          </p:spPr>
          <p:txBody>
            <a:bodyPr wrap="square" rtlCol="0">
              <a:spAutoFit/>
            </a:bodyPr>
            <a:lstStyle/>
            <a:p>
              <a:r>
                <a:rPr lang="zh-CN" altLang="en-US" sz="4400" b="1" dirty="0">
                  <a:latin typeface="微软雅黑" panose="020B0503020204020204" pitchFamily="34" charset="-122"/>
                </a:rPr>
                <a:t>评阅意见</a:t>
              </a:r>
            </a:p>
          </p:txBody>
        </p:sp>
        <p:grpSp>
          <p:nvGrpSpPr>
            <p:cNvPr id="65" name="组合 64"/>
            <p:cNvGrpSpPr/>
            <p:nvPr/>
          </p:nvGrpSpPr>
          <p:grpSpPr>
            <a:xfrm>
              <a:off x="8098970" y="3203903"/>
              <a:ext cx="899886" cy="828000"/>
              <a:chOff x="8098970" y="3203903"/>
              <a:chExt cx="899886" cy="828000"/>
            </a:xfrm>
          </p:grpSpPr>
          <p:sp>
            <p:nvSpPr>
              <p:cNvPr id="62" name="文本框 61"/>
              <p:cNvSpPr txBox="1"/>
              <p:nvPr/>
            </p:nvSpPr>
            <p:spPr>
              <a:xfrm>
                <a:off x="8098970" y="3233183"/>
                <a:ext cx="899886" cy="769441"/>
              </a:xfrm>
              <a:prstGeom prst="rect">
                <a:avLst/>
              </a:prstGeom>
              <a:noFill/>
            </p:spPr>
            <p:txBody>
              <a:bodyPr wrap="square" rtlCol="0">
                <a:spAutoFit/>
              </a:bodyPr>
              <a:lstStyle/>
              <a:p>
                <a:pPr algn="ctr"/>
                <a:r>
                  <a:rPr lang="en-US" altLang="zh-CN" sz="4400" b="1" dirty="0">
                    <a:solidFill>
                      <a:schemeClr val="accent1"/>
                    </a:solidFill>
                    <a:latin typeface="微软雅黑" panose="020B0503020204020204" pitchFamily="34" charset="-122"/>
                    <a:ea typeface="微软雅黑" panose="020B0503020204020204" pitchFamily="34" charset="-122"/>
                  </a:rPr>
                  <a:t>04</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
            <p:nvSpPr>
              <p:cNvPr id="63" name="矩形 62"/>
              <p:cNvSpPr/>
              <p:nvPr/>
            </p:nvSpPr>
            <p:spPr>
              <a:xfrm>
                <a:off x="8134913" y="3203903"/>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370133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79A1F-F127-E22D-BDD0-17FAC38D713A}"/>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41886151-AAB0-3249-B9EB-4A93DB8528F2}"/>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基于姿态的手势交互技术</a:t>
            </a:r>
          </a:p>
        </p:txBody>
      </p:sp>
      <p:sp>
        <p:nvSpPr>
          <p:cNvPr id="4" name="灯片编号占位符 3">
            <a:extLst>
              <a:ext uri="{FF2B5EF4-FFF2-40B4-BE49-F238E27FC236}">
                <a16:creationId xmlns:a16="http://schemas.microsoft.com/office/drawing/2014/main" id="{A3B06E31-AB02-103D-B880-A5005C6BB1B4}"/>
              </a:ext>
            </a:extLst>
          </p:cNvPr>
          <p:cNvSpPr>
            <a:spLocks noGrp="1"/>
          </p:cNvSpPr>
          <p:nvPr>
            <p:ph type="sldNum" sz="quarter" idx="12"/>
          </p:nvPr>
        </p:nvSpPr>
        <p:spPr/>
        <p:txBody>
          <a:bodyPr/>
          <a:lstStyle/>
          <a:p>
            <a:fld id="{51D91E7F-84B6-4064-9D4E-CC7D244BCA04}" type="slidenum">
              <a:rPr lang="zh-CN" altLang="en-US" smtClean="0"/>
              <a:pPr/>
              <a:t>20</a:t>
            </a:fld>
            <a:endParaRPr lang="zh-CN" altLang="en-US" dirty="0"/>
          </a:p>
        </p:txBody>
      </p:sp>
      <p:pic>
        <p:nvPicPr>
          <p:cNvPr id="3" name="图片 2">
            <a:extLst>
              <a:ext uri="{FF2B5EF4-FFF2-40B4-BE49-F238E27FC236}">
                <a16:creationId xmlns:a16="http://schemas.microsoft.com/office/drawing/2014/main" id="{B4F7DAF4-7E27-422A-F7F6-F93C9FA21965}"/>
              </a:ext>
            </a:extLst>
          </p:cNvPr>
          <p:cNvPicPr>
            <a:picLocks noChangeAspect="1"/>
          </p:cNvPicPr>
          <p:nvPr/>
        </p:nvPicPr>
        <p:blipFill>
          <a:blip r:embed="rId3"/>
          <a:stretch>
            <a:fillRect/>
          </a:stretch>
        </p:blipFill>
        <p:spPr>
          <a:xfrm>
            <a:off x="486452" y="3044468"/>
            <a:ext cx="7436058" cy="3213573"/>
          </a:xfrm>
          <a:prstGeom prst="rect">
            <a:avLst/>
          </a:prstGeom>
        </p:spPr>
      </p:pic>
      <p:pic>
        <p:nvPicPr>
          <p:cNvPr id="6" name="图片 5">
            <a:extLst>
              <a:ext uri="{FF2B5EF4-FFF2-40B4-BE49-F238E27FC236}">
                <a16:creationId xmlns:a16="http://schemas.microsoft.com/office/drawing/2014/main" id="{FFE6FED6-18AC-76D2-F49A-C8F04C104A15}"/>
              </a:ext>
            </a:extLst>
          </p:cNvPr>
          <p:cNvPicPr>
            <a:picLocks noChangeAspect="1"/>
          </p:cNvPicPr>
          <p:nvPr/>
        </p:nvPicPr>
        <p:blipFill>
          <a:blip r:embed="rId4"/>
          <a:stretch>
            <a:fillRect/>
          </a:stretch>
        </p:blipFill>
        <p:spPr>
          <a:xfrm>
            <a:off x="7864245" y="3044469"/>
            <a:ext cx="3897902" cy="3213573"/>
          </a:xfrm>
          <a:prstGeom prst="rect">
            <a:avLst/>
          </a:prstGeom>
        </p:spPr>
      </p:pic>
      <p:sp>
        <p:nvSpPr>
          <p:cNvPr id="2" name="文本框 1">
            <a:extLst>
              <a:ext uri="{FF2B5EF4-FFF2-40B4-BE49-F238E27FC236}">
                <a16:creationId xmlns:a16="http://schemas.microsoft.com/office/drawing/2014/main" id="{7C5B8B01-1655-A6E8-D28F-29242C688549}"/>
              </a:ext>
            </a:extLst>
          </p:cNvPr>
          <p:cNvSpPr txBox="1"/>
          <p:nvPr/>
        </p:nvSpPr>
        <p:spPr>
          <a:xfrm>
            <a:off x="695324" y="991090"/>
            <a:ext cx="3205624" cy="461665"/>
          </a:xfrm>
          <a:prstGeom prst="rect">
            <a:avLst/>
          </a:prstGeom>
          <a:noFill/>
        </p:spPr>
        <p:txBody>
          <a:bodyPr wrap="square">
            <a:spAutoFit/>
          </a:bodyPr>
          <a:lstStyle/>
          <a:p>
            <a:r>
              <a:rPr lang="en-US" altLang="zh-CN" sz="2400" b="1" dirty="0">
                <a:latin typeface="微软雅黑" panose="020B0503020204020204" pitchFamily="34" charset="-122"/>
              </a:rPr>
              <a:t>2.3 </a:t>
            </a:r>
            <a:r>
              <a:rPr lang="zh-CN" altLang="en-US" sz="2400" b="1" dirty="0">
                <a:latin typeface="微软雅黑" panose="020B0503020204020204" pitchFamily="34" charset="-122"/>
              </a:rPr>
              <a:t>交互意图识别方法</a:t>
            </a:r>
          </a:p>
        </p:txBody>
      </p:sp>
      <p:sp>
        <p:nvSpPr>
          <p:cNvPr id="7" name="文本框 6">
            <a:extLst>
              <a:ext uri="{FF2B5EF4-FFF2-40B4-BE49-F238E27FC236}">
                <a16:creationId xmlns:a16="http://schemas.microsoft.com/office/drawing/2014/main" id="{20227659-05CE-3CD7-CE05-7682979FF96B}"/>
              </a:ext>
            </a:extLst>
          </p:cNvPr>
          <p:cNvSpPr txBox="1"/>
          <p:nvPr/>
        </p:nvSpPr>
        <p:spPr>
          <a:xfrm>
            <a:off x="4772293" y="6338048"/>
            <a:ext cx="3486803" cy="369332"/>
          </a:xfrm>
          <a:prstGeom prst="rect">
            <a:avLst/>
          </a:prstGeom>
          <a:noFill/>
        </p:spPr>
        <p:txBody>
          <a:bodyPr wrap="square">
            <a:spAutoFit/>
          </a:bodyPr>
          <a:lstStyle/>
          <a:p>
            <a:r>
              <a:rPr lang="en-US" altLang="zh-CN" sz="1800" b="1" dirty="0">
                <a:effectLst/>
                <a:latin typeface="Times New Roman" panose="02020603050405020304" pitchFamily="18" charset="0"/>
                <a:ea typeface="宋体" panose="02010600030101010101" pitchFamily="2" charset="-122"/>
              </a:rPr>
              <a:t>RT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rPr>
              <a:t>IAT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rPr>
              <a:t>PAT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滤波前后对比图</a:t>
            </a:r>
            <a:endParaRPr lang="zh-CN" altLang="en-US" b="1" dirty="0"/>
          </a:p>
        </p:txBody>
      </p:sp>
      <p:sp>
        <p:nvSpPr>
          <p:cNvPr id="10" name="文本框 9">
            <a:extLst>
              <a:ext uri="{FF2B5EF4-FFF2-40B4-BE49-F238E27FC236}">
                <a16:creationId xmlns:a16="http://schemas.microsoft.com/office/drawing/2014/main" id="{A902CA00-7EA3-D785-B9E0-43EF15060520}"/>
              </a:ext>
            </a:extLst>
          </p:cNvPr>
          <p:cNvSpPr txBox="1"/>
          <p:nvPr/>
        </p:nvSpPr>
        <p:spPr>
          <a:xfrm>
            <a:off x="695324" y="1688729"/>
            <a:ext cx="10948528" cy="94352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dirty="0">
                <a:solidFill>
                  <a:srgbClr val="000000"/>
                </a:solidFill>
                <a:latin typeface="宋体" panose="02010600030101010101" pitchFamily="2" charset="-122"/>
                <a:ea typeface="宋体" panose="02010600030101010101" pitchFamily="2" charset="-122"/>
              </a:rPr>
              <a:t>使用巴特沃斯滤波器进行信号过滤，保留频率在</a:t>
            </a:r>
            <a:r>
              <a:rPr lang="en-US" altLang="zh-CN" sz="2000" b="1" dirty="0">
                <a:solidFill>
                  <a:srgbClr val="000000"/>
                </a:solidFill>
                <a:latin typeface="宋体" panose="02010600030101010101" pitchFamily="2" charset="-122"/>
                <a:ea typeface="宋体" panose="02010600030101010101" pitchFamily="2" charset="-122"/>
              </a:rPr>
              <a:t>4 Hz-12 Hz</a:t>
            </a:r>
            <a:r>
              <a:rPr lang="zh-CN" altLang="en-US" sz="2000" dirty="0">
                <a:solidFill>
                  <a:srgbClr val="000000"/>
                </a:solidFill>
                <a:latin typeface="宋体" panose="02010600030101010101" pitchFamily="2" charset="-122"/>
                <a:ea typeface="宋体" panose="02010600030101010101" pitchFamily="2" charset="-122"/>
              </a:rPr>
              <a:t>的震颤信号；</a:t>
            </a:r>
            <a:endParaRPr lang="en-US" altLang="zh-CN" sz="2000" dirty="0">
              <a:solidFill>
                <a:srgbClr val="000000"/>
              </a:solidFill>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sz="2000" dirty="0">
                <a:solidFill>
                  <a:srgbClr val="000000"/>
                </a:solidFill>
                <a:latin typeface="宋体" panose="02010600030101010101" pitchFamily="2" charset="-122"/>
                <a:ea typeface="宋体" panose="02010600030101010101" pitchFamily="2" charset="-122"/>
              </a:rPr>
              <a:t>震颤是一种</a:t>
            </a:r>
            <a:r>
              <a:rPr lang="zh-CN" altLang="en-US" sz="2000" b="1" dirty="0">
                <a:solidFill>
                  <a:srgbClr val="000000"/>
                </a:solidFill>
                <a:latin typeface="宋体" panose="02010600030101010101" pitchFamily="2" charset="-122"/>
                <a:ea typeface="宋体" panose="02010600030101010101" pitchFamily="2" charset="-122"/>
              </a:rPr>
              <a:t>线性随机过程</a:t>
            </a:r>
            <a:r>
              <a:rPr lang="zh-CN" altLang="en-US" sz="2000" dirty="0">
                <a:solidFill>
                  <a:srgbClr val="000000"/>
                </a:solidFill>
                <a:latin typeface="宋体" panose="02010600030101010101" pitchFamily="2" charset="-122"/>
                <a:ea typeface="宋体" panose="02010600030101010101" pitchFamily="2" charset="-122"/>
              </a:rPr>
              <a:t>，具有高斯随机性、时间反转对称性等特点；</a:t>
            </a:r>
            <a:endParaRPr lang="en-US" altLang="zh-CN" sz="2000" dirty="0">
              <a:solidFill>
                <a:srgbClr val="00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75723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5DF20-566D-A5A7-1533-EE663857B739}"/>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3C10BAF1-1DEB-4BEA-ECFD-58C70BA80633}"/>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基于姿态的手势交互技术</a:t>
            </a:r>
          </a:p>
        </p:txBody>
      </p:sp>
      <p:sp>
        <p:nvSpPr>
          <p:cNvPr id="4" name="灯片编号占位符 3">
            <a:extLst>
              <a:ext uri="{FF2B5EF4-FFF2-40B4-BE49-F238E27FC236}">
                <a16:creationId xmlns:a16="http://schemas.microsoft.com/office/drawing/2014/main" id="{1B75AAAD-4A84-760D-339B-B7056CCD339C}"/>
              </a:ext>
            </a:extLst>
          </p:cNvPr>
          <p:cNvSpPr>
            <a:spLocks noGrp="1"/>
          </p:cNvSpPr>
          <p:nvPr>
            <p:ph type="sldNum" sz="quarter" idx="12"/>
          </p:nvPr>
        </p:nvSpPr>
        <p:spPr/>
        <p:txBody>
          <a:bodyPr/>
          <a:lstStyle/>
          <a:p>
            <a:fld id="{51D91E7F-84B6-4064-9D4E-CC7D244BCA04}" type="slidenum">
              <a:rPr lang="zh-CN" altLang="en-US" smtClean="0"/>
              <a:pPr/>
              <a:t>21</a:t>
            </a:fld>
            <a:endParaRPr lang="zh-CN" altLang="en-US" dirty="0"/>
          </a:p>
        </p:txBody>
      </p:sp>
      <p:graphicFrame>
        <p:nvGraphicFramePr>
          <p:cNvPr id="5" name="表格 4">
            <a:extLst>
              <a:ext uri="{FF2B5EF4-FFF2-40B4-BE49-F238E27FC236}">
                <a16:creationId xmlns:a16="http://schemas.microsoft.com/office/drawing/2014/main" id="{05EAD88C-1C07-653E-A592-8618C92FCBD0}"/>
              </a:ext>
            </a:extLst>
          </p:cNvPr>
          <p:cNvGraphicFramePr>
            <a:graphicFrameLocks noGrp="1"/>
          </p:cNvGraphicFramePr>
          <p:nvPr>
            <p:extLst>
              <p:ext uri="{D42A27DB-BD31-4B8C-83A1-F6EECF244321}">
                <p14:modId xmlns:p14="http://schemas.microsoft.com/office/powerpoint/2010/main" val="792359201"/>
              </p:ext>
            </p:extLst>
          </p:nvPr>
        </p:nvGraphicFramePr>
        <p:xfrm>
          <a:off x="5370606" y="1988323"/>
          <a:ext cx="6391276" cy="3670563"/>
        </p:xfrm>
        <a:graphic>
          <a:graphicData uri="http://schemas.openxmlformats.org/drawingml/2006/table">
            <a:tbl>
              <a:tblPr firstRow="1" firstCol="1" bandRow="1">
                <a:tableStyleId>{5C22544A-7EE6-4342-B048-85BDC9FD1C3A}</a:tableStyleId>
              </a:tblPr>
              <a:tblGrid>
                <a:gridCol w="3195638">
                  <a:extLst>
                    <a:ext uri="{9D8B030D-6E8A-4147-A177-3AD203B41FA5}">
                      <a16:colId xmlns:a16="http://schemas.microsoft.com/office/drawing/2014/main" val="151897235"/>
                    </a:ext>
                  </a:extLst>
                </a:gridCol>
                <a:gridCol w="3195638">
                  <a:extLst>
                    <a:ext uri="{9D8B030D-6E8A-4147-A177-3AD203B41FA5}">
                      <a16:colId xmlns:a16="http://schemas.microsoft.com/office/drawing/2014/main" val="3783389658"/>
                    </a:ext>
                  </a:extLst>
                </a:gridCol>
              </a:tblGrid>
              <a:tr h="282351">
                <a:tc>
                  <a:txBody>
                    <a:bodyPr/>
                    <a:lstStyle/>
                    <a:p>
                      <a:pPr algn="ctr">
                        <a:lnSpc>
                          <a:spcPts val="2000"/>
                        </a:lnSpc>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特征类别</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000"/>
                        </a:lnSpc>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特征名称</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42196180"/>
                  </a:ext>
                </a:extLst>
              </a:tr>
              <a:tr h="282351">
                <a:tc rowSpan="6">
                  <a:txBody>
                    <a:bodyPr/>
                    <a:lstStyle/>
                    <a:p>
                      <a:pPr algn="ctr">
                        <a:lnSpc>
                          <a:spcPts val="2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时域特征</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均值</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(Mean)</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84128803"/>
                  </a:ext>
                </a:extLst>
              </a:tr>
              <a:tr h="282351">
                <a:tc vMerge="1">
                  <a:txBody>
                    <a:bodyPr/>
                    <a:lstStyle/>
                    <a:p>
                      <a:endParaRPr lang="zh-CN" altLang="en-US"/>
                    </a:p>
                  </a:txBody>
                  <a:tcPr/>
                </a:tc>
                <a:tc>
                  <a:txBody>
                    <a:bodyPr/>
                    <a:lstStyle/>
                    <a:p>
                      <a:pPr algn="ctr">
                        <a:lnSpc>
                          <a:spcPts val="2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均方根</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(RMS)</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55795250"/>
                  </a:ext>
                </a:extLst>
              </a:tr>
              <a:tr h="282351">
                <a:tc vMerge="1">
                  <a:txBody>
                    <a:bodyPr/>
                    <a:lstStyle/>
                    <a:p>
                      <a:endParaRPr lang="zh-CN" altLang="en-US"/>
                    </a:p>
                  </a:txBody>
                  <a:tcPr/>
                </a:tc>
                <a:tc>
                  <a:txBody>
                    <a:bodyPr/>
                    <a:lstStyle/>
                    <a:p>
                      <a:pPr algn="ctr">
                        <a:lnSpc>
                          <a:spcPts val="2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四分位点</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(Q</a:t>
                      </a:r>
                      <a:r>
                        <a:rPr lang="en-US" sz="1800" kern="100" baseline="-25000">
                          <a:effectLst/>
                          <a:latin typeface="Times New Roman" panose="02020603050405020304" pitchFamily="18" charset="0"/>
                          <a:ea typeface="宋体" panose="02010600030101010101" pitchFamily="2" charset="-122"/>
                          <a:cs typeface="Times New Roman" panose="02020603050405020304" pitchFamily="18" charset="0"/>
                        </a:rPr>
                        <a:t>1</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,Q</a:t>
                      </a:r>
                      <a:r>
                        <a:rPr lang="en-US" sz="1800" kern="100" baseline="-25000">
                          <a:effectLst/>
                          <a:latin typeface="Times New Roman" panose="02020603050405020304" pitchFamily="18" charset="0"/>
                          <a:ea typeface="宋体" panose="02010600030101010101" pitchFamily="2" charset="-122"/>
                          <a:cs typeface="Times New Roman" panose="02020603050405020304" pitchFamily="18" charset="0"/>
                        </a:rPr>
                        <a:t>2</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,Q</a:t>
                      </a:r>
                      <a:r>
                        <a:rPr lang="en-US" sz="1800" kern="100" baseline="-25000">
                          <a:effectLst/>
                          <a:latin typeface="Times New Roman" panose="02020603050405020304" pitchFamily="18" charset="0"/>
                          <a:ea typeface="宋体" panose="02010600030101010101" pitchFamily="2" charset="-122"/>
                          <a:cs typeface="Times New Roman" panose="02020603050405020304" pitchFamily="18" charset="0"/>
                        </a:rPr>
                        <a:t>3</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77833003"/>
                  </a:ext>
                </a:extLst>
              </a:tr>
              <a:tr h="282351">
                <a:tc vMerge="1">
                  <a:txBody>
                    <a:bodyPr/>
                    <a:lstStyle/>
                    <a:p>
                      <a:endParaRPr lang="zh-CN" altLang="en-US"/>
                    </a:p>
                  </a:txBody>
                  <a:tcPr/>
                </a:tc>
                <a:tc>
                  <a:txBody>
                    <a:bodyPr/>
                    <a:lstStyle/>
                    <a:p>
                      <a:pPr algn="ctr">
                        <a:lnSpc>
                          <a:spcPts val="2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标准差</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(SD)</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98040179"/>
                  </a:ext>
                </a:extLst>
              </a:tr>
              <a:tr h="282351">
                <a:tc vMerge="1">
                  <a:txBody>
                    <a:bodyPr/>
                    <a:lstStyle/>
                    <a:p>
                      <a:endParaRPr lang="zh-CN" altLang="en-US"/>
                    </a:p>
                  </a:txBody>
                  <a:tcPr/>
                </a:tc>
                <a:tc>
                  <a:txBody>
                    <a:bodyPr/>
                    <a:lstStyle/>
                    <a:p>
                      <a:pPr algn="ctr">
                        <a:lnSpc>
                          <a:spcPts val="2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峰值</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(PV)</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6667988"/>
                  </a:ext>
                </a:extLst>
              </a:tr>
              <a:tr h="282351">
                <a:tc vMerge="1">
                  <a:txBody>
                    <a:bodyPr/>
                    <a:lstStyle/>
                    <a:p>
                      <a:endParaRPr lang="zh-CN" altLang="en-US"/>
                    </a:p>
                  </a:txBody>
                  <a:tcPr/>
                </a:tc>
                <a:tc>
                  <a:txBody>
                    <a:bodyPr/>
                    <a:lstStyle/>
                    <a:p>
                      <a:pPr algn="ctr">
                        <a:lnSpc>
                          <a:spcPts val="2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峰</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峰值</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(PPV)</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10966354"/>
                  </a:ext>
                </a:extLst>
              </a:tr>
              <a:tr h="282351">
                <a:tc rowSpan="3">
                  <a:txBody>
                    <a:bodyPr/>
                    <a:lstStyle/>
                    <a:p>
                      <a:pPr algn="ctr">
                        <a:lnSpc>
                          <a:spcPts val="2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频域特征</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000"/>
                        </a:lnSpc>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 Hz-6 Hz</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功率谱密度</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(LPSD)</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61405794"/>
                  </a:ext>
                </a:extLst>
              </a:tr>
              <a:tr h="282351">
                <a:tc vMerge="1">
                  <a:txBody>
                    <a:bodyPr/>
                    <a:lstStyle/>
                    <a:p>
                      <a:endParaRPr lang="zh-CN" altLang="en-US"/>
                    </a:p>
                  </a:txBody>
                  <a:tcPr/>
                </a:tc>
                <a:tc>
                  <a:txBody>
                    <a:bodyPr/>
                    <a:lstStyle/>
                    <a:p>
                      <a:pPr algn="ctr">
                        <a:lnSpc>
                          <a:spcPts val="2000"/>
                        </a:lnSpc>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 Hz-12 Hz</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功率谱密度</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(HPSD)</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49384174"/>
                  </a:ext>
                </a:extLst>
              </a:tr>
              <a:tr h="282351">
                <a:tc vMerge="1">
                  <a:txBody>
                    <a:bodyPr/>
                    <a:lstStyle/>
                    <a:p>
                      <a:endParaRPr lang="zh-CN" altLang="en-US"/>
                    </a:p>
                  </a:txBody>
                  <a:tcPr/>
                </a:tc>
                <a:tc>
                  <a:txBody>
                    <a:bodyPr/>
                    <a:lstStyle/>
                    <a:p>
                      <a:pPr algn="ctr">
                        <a:lnSpc>
                          <a:spcPts val="2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主频率（</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FT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53717933"/>
                  </a:ext>
                </a:extLst>
              </a:tr>
              <a:tr h="282351">
                <a:tc rowSpan="3">
                  <a:txBody>
                    <a:bodyPr/>
                    <a:lstStyle/>
                    <a:p>
                      <a:pPr algn="ctr">
                        <a:lnSpc>
                          <a:spcPts val="2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线性随机过程特征</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偏度</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(M3)</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64693777"/>
                  </a:ext>
                </a:extLst>
              </a:tr>
              <a:tr h="282351">
                <a:tc vMerge="1">
                  <a:txBody>
                    <a:bodyPr/>
                    <a:lstStyle/>
                    <a:p>
                      <a:endParaRPr lang="zh-CN" altLang="en-US"/>
                    </a:p>
                  </a:txBody>
                  <a:tcPr/>
                </a:tc>
                <a:tc>
                  <a:txBody>
                    <a:bodyPr/>
                    <a:lstStyle/>
                    <a:p>
                      <a:pPr algn="ctr">
                        <a:lnSpc>
                          <a:spcPts val="2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峰度</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(M4)</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36761230"/>
                  </a:ext>
                </a:extLst>
              </a:tr>
              <a:tr h="282351">
                <a:tc vMerge="1">
                  <a:txBody>
                    <a:bodyPr/>
                    <a:lstStyle/>
                    <a:p>
                      <a:endParaRPr lang="zh-CN" altLang="en-US"/>
                    </a:p>
                  </a:txBody>
                  <a:tcPr/>
                </a:tc>
                <a:tc>
                  <a:txBody>
                    <a:bodyPr/>
                    <a:lstStyle/>
                    <a:p>
                      <a:pPr algn="ctr">
                        <a:lnSpc>
                          <a:spcPts val="2000"/>
                        </a:lnSpc>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线性对称性</a:t>
                      </a: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(R)</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08207296"/>
                  </a:ext>
                </a:extLst>
              </a:tr>
            </a:tbl>
          </a:graphicData>
        </a:graphic>
      </p:graphicFrame>
      <p:pic>
        <p:nvPicPr>
          <p:cNvPr id="7" name="图形 17">
            <a:extLst>
              <a:ext uri="{FF2B5EF4-FFF2-40B4-BE49-F238E27FC236}">
                <a16:creationId xmlns:a16="http://schemas.microsoft.com/office/drawing/2014/main" id="{FA941D0D-2460-5707-D0E6-2AF96CE9172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195"/>
          <a:stretch/>
        </p:blipFill>
        <p:spPr bwMode="auto">
          <a:xfrm>
            <a:off x="535970" y="2099895"/>
            <a:ext cx="4614545" cy="3246755"/>
          </a:xfrm>
          <a:prstGeom prst="rect">
            <a:avLst/>
          </a:prstGeom>
          <a:ln>
            <a:noFill/>
          </a:ln>
          <a:extLst>
            <a:ext uri="{53640926-AAD7-44D8-BBD7-CCE9431645EC}">
              <a14:shadowObscured xmlns:a14="http://schemas.microsoft.com/office/drawing/2010/main"/>
            </a:ext>
          </a:extLst>
        </p:spPr>
      </p:pic>
      <p:sp>
        <p:nvSpPr>
          <p:cNvPr id="3" name="文本框 2">
            <a:extLst>
              <a:ext uri="{FF2B5EF4-FFF2-40B4-BE49-F238E27FC236}">
                <a16:creationId xmlns:a16="http://schemas.microsoft.com/office/drawing/2014/main" id="{8AB37794-9E1B-2BF3-DE70-C92B971D66A1}"/>
              </a:ext>
            </a:extLst>
          </p:cNvPr>
          <p:cNvSpPr txBox="1"/>
          <p:nvPr/>
        </p:nvSpPr>
        <p:spPr>
          <a:xfrm>
            <a:off x="695324" y="991090"/>
            <a:ext cx="3205624" cy="461665"/>
          </a:xfrm>
          <a:prstGeom prst="rect">
            <a:avLst/>
          </a:prstGeom>
          <a:noFill/>
        </p:spPr>
        <p:txBody>
          <a:bodyPr wrap="square">
            <a:spAutoFit/>
          </a:bodyPr>
          <a:lstStyle/>
          <a:p>
            <a:r>
              <a:rPr lang="en-US" altLang="zh-CN" sz="2400" b="1" dirty="0">
                <a:latin typeface="微软雅黑" panose="020B0503020204020204" pitchFamily="34" charset="-122"/>
              </a:rPr>
              <a:t>2.3 </a:t>
            </a:r>
            <a:r>
              <a:rPr lang="zh-CN" altLang="en-US" sz="2400" b="1" dirty="0">
                <a:latin typeface="微软雅黑" panose="020B0503020204020204" pitchFamily="34" charset="-122"/>
              </a:rPr>
              <a:t>交互意图识别方法</a:t>
            </a:r>
          </a:p>
        </p:txBody>
      </p:sp>
      <p:sp>
        <p:nvSpPr>
          <p:cNvPr id="8" name="文本框 7">
            <a:extLst>
              <a:ext uri="{FF2B5EF4-FFF2-40B4-BE49-F238E27FC236}">
                <a16:creationId xmlns:a16="http://schemas.microsoft.com/office/drawing/2014/main" id="{3429F456-0D35-FC29-D60A-AC04AF14FAD6}"/>
              </a:ext>
            </a:extLst>
          </p:cNvPr>
          <p:cNvSpPr txBox="1"/>
          <p:nvPr/>
        </p:nvSpPr>
        <p:spPr>
          <a:xfrm>
            <a:off x="1165124" y="5407541"/>
            <a:ext cx="3561734"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健康人群震颤信号分布直方图</a:t>
            </a:r>
            <a:endParaRPr lang="zh-CN" altLang="en-US" sz="2000" b="1" dirty="0"/>
          </a:p>
        </p:txBody>
      </p:sp>
      <p:sp>
        <p:nvSpPr>
          <p:cNvPr id="10" name="文本框 9">
            <a:extLst>
              <a:ext uri="{FF2B5EF4-FFF2-40B4-BE49-F238E27FC236}">
                <a16:creationId xmlns:a16="http://schemas.microsoft.com/office/drawing/2014/main" id="{9C2B550D-B9D9-837E-2862-EA36776715FC}"/>
              </a:ext>
            </a:extLst>
          </p:cNvPr>
          <p:cNvSpPr txBox="1"/>
          <p:nvPr/>
        </p:nvSpPr>
        <p:spPr>
          <a:xfrm>
            <a:off x="7747555" y="1452755"/>
            <a:ext cx="1861020"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构建特征集合</a:t>
            </a:r>
            <a:endParaRPr lang="zh-CN" altLang="en-US" sz="2000" b="1" dirty="0"/>
          </a:p>
        </p:txBody>
      </p:sp>
    </p:spTree>
    <p:extLst>
      <p:ext uri="{BB962C8B-B14F-4D97-AF65-F5344CB8AC3E}">
        <p14:creationId xmlns:p14="http://schemas.microsoft.com/office/powerpoint/2010/main" val="3092382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30158-F3BB-4C2B-0842-E9897930A95B}"/>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92C264EF-31BB-7A51-468D-2D548695CA02}"/>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基于姿态的手势交互技术</a:t>
            </a:r>
          </a:p>
        </p:txBody>
      </p:sp>
      <p:sp>
        <p:nvSpPr>
          <p:cNvPr id="4" name="灯片编号占位符 3">
            <a:extLst>
              <a:ext uri="{FF2B5EF4-FFF2-40B4-BE49-F238E27FC236}">
                <a16:creationId xmlns:a16="http://schemas.microsoft.com/office/drawing/2014/main" id="{C9845DE8-A7B0-D056-B855-F034941ABD81}"/>
              </a:ext>
            </a:extLst>
          </p:cNvPr>
          <p:cNvSpPr>
            <a:spLocks noGrp="1"/>
          </p:cNvSpPr>
          <p:nvPr>
            <p:ph type="sldNum" sz="quarter" idx="12"/>
          </p:nvPr>
        </p:nvSpPr>
        <p:spPr/>
        <p:txBody>
          <a:bodyPr/>
          <a:lstStyle/>
          <a:p>
            <a:fld id="{51D91E7F-84B6-4064-9D4E-CC7D244BCA04}" type="slidenum">
              <a:rPr lang="zh-CN" altLang="en-US" smtClean="0"/>
              <a:pPr/>
              <a:t>22</a:t>
            </a:fld>
            <a:endParaRPr lang="zh-CN" altLang="en-US" dirty="0"/>
          </a:p>
        </p:txBody>
      </p:sp>
      <p:sp>
        <p:nvSpPr>
          <p:cNvPr id="7" name="文本框 6">
            <a:extLst>
              <a:ext uri="{FF2B5EF4-FFF2-40B4-BE49-F238E27FC236}">
                <a16:creationId xmlns:a16="http://schemas.microsoft.com/office/drawing/2014/main" id="{D36F0A81-7C2D-D79D-4E7D-F10A2E492E49}"/>
              </a:ext>
            </a:extLst>
          </p:cNvPr>
          <p:cNvSpPr txBox="1"/>
          <p:nvPr/>
        </p:nvSpPr>
        <p:spPr>
          <a:xfrm>
            <a:off x="695325" y="1798664"/>
            <a:ext cx="10801350" cy="460677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构建初始特征集合</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0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标准化处理</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Z-Score</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标准化</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0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相关性检验</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斯皮尔曼等级相关系数</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endParaRPr lang="zh-CN" altLang="en-US" sz="2000" dirty="0"/>
          </a:p>
          <a:p>
            <a:pPr marL="342900" indent="-342900">
              <a:lnSpc>
                <a:spcPct val="150000"/>
              </a:lnSpc>
              <a:buFont typeface="Arial" panose="020B0604020202020204" pitchFamily="34" charset="0"/>
              <a:buChar char="•"/>
            </a:pP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机器学习模型</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支持向量机（</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SVM</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K</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近邻（</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KNN</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）、决策树与朴素贝叶斯分类器</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endParaRPr lang="zh-CN" altLang="en-US" sz="2000" dirty="0"/>
          </a:p>
          <a:p>
            <a:pPr marL="342900" indent="-342900">
              <a:lnSpc>
                <a:spcPct val="150000"/>
              </a:lnSpc>
              <a:buFont typeface="Arial" panose="020B0604020202020204" pitchFamily="34" charset="0"/>
              <a:buChar char="•"/>
            </a:pP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结果评估指标</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重复</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5</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折交叉验证</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endParaRPr lang="zh-CN" altLang="en-US" sz="2000" dirty="0"/>
          </a:p>
        </p:txBody>
      </p:sp>
      <p:sp>
        <p:nvSpPr>
          <p:cNvPr id="3" name="文本框 2">
            <a:extLst>
              <a:ext uri="{FF2B5EF4-FFF2-40B4-BE49-F238E27FC236}">
                <a16:creationId xmlns:a16="http://schemas.microsoft.com/office/drawing/2014/main" id="{9FF0E653-15B8-9882-644B-BA392DD1A189}"/>
              </a:ext>
            </a:extLst>
          </p:cNvPr>
          <p:cNvSpPr txBox="1"/>
          <p:nvPr/>
        </p:nvSpPr>
        <p:spPr>
          <a:xfrm>
            <a:off x="695324" y="991090"/>
            <a:ext cx="3205624" cy="461665"/>
          </a:xfrm>
          <a:prstGeom prst="rect">
            <a:avLst/>
          </a:prstGeom>
          <a:noFill/>
        </p:spPr>
        <p:txBody>
          <a:bodyPr wrap="square">
            <a:spAutoFit/>
          </a:bodyPr>
          <a:lstStyle/>
          <a:p>
            <a:r>
              <a:rPr lang="en-US" altLang="zh-CN" sz="2400" b="1" dirty="0">
                <a:latin typeface="微软雅黑" panose="020B0503020204020204" pitchFamily="34" charset="-122"/>
              </a:rPr>
              <a:t>2.3 </a:t>
            </a:r>
            <a:r>
              <a:rPr lang="zh-CN" altLang="en-US" sz="2400" b="1" dirty="0">
                <a:latin typeface="微软雅黑" panose="020B0503020204020204" pitchFamily="34" charset="-122"/>
              </a:rPr>
              <a:t>交互意图识别方法</a:t>
            </a:r>
          </a:p>
        </p:txBody>
      </p:sp>
    </p:spTree>
    <p:extLst>
      <p:ext uri="{BB962C8B-B14F-4D97-AF65-F5344CB8AC3E}">
        <p14:creationId xmlns:p14="http://schemas.microsoft.com/office/powerpoint/2010/main" val="1941615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7BB2F-CE20-F734-E4A1-31B13CD80FD0}"/>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FE8084DC-D291-FE45-1D6E-777045957ED4}"/>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基于姿态的手势交互技术</a:t>
            </a:r>
          </a:p>
        </p:txBody>
      </p:sp>
      <p:sp>
        <p:nvSpPr>
          <p:cNvPr id="4" name="灯片编号占位符 3">
            <a:extLst>
              <a:ext uri="{FF2B5EF4-FFF2-40B4-BE49-F238E27FC236}">
                <a16:creationId xmlns:a16="http://schemas.microsoft.com/office/drawing/2014/main" id="{AC99B893-8548-FB25-B33E-18A8ECEC6640}"/>
              </a:ext>
            </a:extLst>
          </p:cNvPr>
          <p:cNvSpPr>
            <a:spLocks noGrp="1"/>
          </p:cNvSpPr>
          <p:nvPr>
            <p:ph type="sldNum" sz="quarter" idx="12"/>
          </p:nvPr>
        </p:nvSpPr>
        <p:spPr/>
        <p:txBody>
          <a:bodyPr/>
          <a:lstStyle/>
          <a:p>
            <a:fld id="{51D91E7F-84B6-4064-9D4E-CC7D244BCA04}" type="slidenum">
              <a:rPr lang="zh-CN" altLang="en-US" smtClean="0"/>
              <a:pPr/>
              <a:t>23</a:t>
            </a:fld>
            <a:endParaRPr lang="zh-CN" altLang="en-US" dirty="0"/>
          </a:p>
        </p:txBody>
      </p:sp>
      <p:pic>
        <p:nvPicPr>
          <p:cNvPr id="5" name="图片 4">
            <a:extLst>
              <a:ext uri="{FF2B5EF4-FFF2-40B4-BE49-F238E27FC236}">
                <a16:creationId xmlns:a16="http://schemas.microsoft.com/office/drawing/2014/main" id="{7071FF97-48C5-79F3-2E7A-14B92D6C4AFC}"/>
              </a:ext>
            </a:extLst>
          </p:cNvPr>
          <p:cNvPicPr>
            <a:picLocks noChangeAspect="1"/>
          </p:cNvPicPr>
          <p:nvPr/>
        </p:nvPicPr>
        <p:blipFill>
          <a:blip r:embed="rId3"/>
          <a:stretch>
            <a:fillRect/>
          </a:stretch>
        </p:blipFill>
        <p:spPr>
          <a:xfrm>
            <a:off x="695323" y="1414910"/>
            <a:ext cx="6158897" cy="3532953"/>
          </a:xfrm>
          <a:prstGeom prst="rect">
            <a:avLst/>
          </a:prstGeom>
        </p:spPr>
      </p:pic>
      <p:sp>
        <p:nvSpPr>
          <p:cNvPr id="9" name="文本框 8">
            <a:extLst>
              <a:ext uri="{FF2B5EF4-FFF2-40B4-BE49-F238E27FC236}">
                <a16:creationId xmlns:a16="http://schemas.microsoft.com/office/drawing/2014/main" id="{28FD928A-3F0D-D462-61D6-F46DE9F642B7}"/>
              </a:ext>
            </a:extLst>
          </p:cNvPr>
          <p:cNvSpPr txBox="1"/>
          <p:nvPr/>
        </p:nvSpPr>
        <p:spPr>
          <a:xfrm>
            <a:off x="695323" y="5366929"/>
            <a:ext cx="10712553" cy="128278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800" dirty="0">
                <a:solidFill>
                  <a:srgbClr val="000000"/>
                </a:solidFill>
                <a:effectLst/>
                <a:latin typeface="宋体" panose="02010600030101010101" pitchFamily="2" charset="-122"/>
                <a:ea typeface="宋体" panose="02010600030101010101" pitchFamily="2" charset="-122"/>
              </a:rPr>
              <a:t>实验目的：</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通过震颤信号识别用户行为是否蕴含交互意图，探究交互意图强弱对识别结果的影响</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solidFill>
                <a:srgbClr val="000000"/>
              </a:solidFill>
              <a:effectLst/>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sz="1800" dirty="0">
                <a:solidFill>
                  <a:srgbClr val="000000"/>
                </a:solidFill>
                <a:effectLst/>
                <a:latin typeface="宋体" panose="02010600030101010101" pitchFamily="2" charset="-122"/>
                <a:ea typeface="宋体" panose="02010600030101010101" pitchFamily="2" charset="-122"/>
              </a:rPr>
              <a:t>实验难度指数： </a:t>
            </a:r>
            <a:r>
              <a:rPr lang="en-US" altLang="zh-CN" sz="1800" dirty="0">
                <a:solidFill>
                  <a:srgbClr val="000000"/>
                </a:solidFill>
                <a:effectLst/>
                <a:latin typeface="Times New Roman" panose="02020603050405020304" pitchFamily="18" charset="0"/>
              </a:rPr>
              <a:t>5.67</a:t>
            </a:r>
            <a:r>
              <a:rPr lang="zh-CN" altLang="en-US" sz="1800" dirty="0">
                <a:solidFill>
                  <a:srgbClr val="000000"/>
                </a:solidFill>
                <a:effectLst/>
                <a:latin typeface="宋体" panose="02010600030101010101" pitchFamily="2" charset="-122"/>
                <a:ea typeface="宋体" panose="02010600030101010101" pitchFamily="2" charset="-122"/>
              </a:rPr>
              <a:t>、</a:t>
            </a:r>
            <a:r>
              <a:rPr lang="en-US" altLang="zh-CN" sz="1800" dirty="0">
                <a:solidFill>
                  <a:srgbClr val="000000"/>
                </a:solidFill>
                <a:effectLst/>
                <a:latin typeface="Times New Roman" panose="02020603050405020304" pitchFamily="18" charset="0"/>
              </a:rPr>
              <a:t>4.14</a:t>
            </a:r>
            <a:r>
              <a:rPr lang="zh-CN" altLang="en-US" sz="1800" dirty="0">
                <a:solidFill>
                  <a:srgbClr val="000000"/>
                </a:solidFill>
                <a:effectLst/>
                <a:latin typeface="宋体" panose="02010600030101010101" pitchFamily="2" charset="-122"/>
                <a:ea typeface="宋体" panose="02010600030101010101" pitchFamily="2" charset="-122"/>
              </a:rPr>
              <a:t>、</a:t>
            </a:r>
            <a:r>
              <a:rPr lang="en-US" altLang="zh-CN" sz="1800" dirty="0">
                <a:solidFill>
                  <a:srgbClr val="000000"/>
                </a:solidFill>
                <a:effectLst/>
                <a:latin typeface="Times New Roman" panose="02020603050405020304" pitchFamily="18" charset="0"/>
              </a:rPr>
              <a:t>3.22</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800" dirty="0">
              <a:solidFill>
                <a:srgbClr val="000000"/>
              </a:solidFill>
              <a:effectLst/>
              <a:latin typeface="Times New Roman" panose="02020603050405020304" pitchFamily="18" charset="0"/>
            </a:endParaRPr>
          </a:p>
          <a:p>
            <a:pPr marL="285750" indent="-285750">
              <a:lnSpc>
                <a:spcPct val="150000"/>
              </a:lnSpc>
              <a:buFont typeface="Arial" panose="020B0604020202020204" pitchFamily="34" charset="0"/>
              <a:buChar cha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采样率</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200 Hz</a:t>
            </a:r>
            <a:r>
              <a:rPr lang="zh-CN" altLang="en-US" dirty="0">
                <a:solidFill>
                  <a:srgbClr val="000000"/>
                </a:solidFill>
                <a:latin typeface="Times New Roman" panose="02020603050405020304" pitchFamily="18" charset="0"/>
                <a:ea typeface="宋体" panose="02010600030101010101" pitchFamily="2" charset="-122"/>
              </a:rPr>
              <a:t>；</a:t>
            </a:r>
            <a:endParaRPr lang="zh-CN" altLang="en-US" dirty="0"/>
          </a:p>
        </p:txBody>
      </p:sp>
      <p:sp>
        <p:nvSpPr>
          <p:cNvPr id="3" name="文本框 2">
            <a:extLst>
              <a:ext uri="{FF2B5EF4-FFF2-40B4-BE49-F238E27FC236}">
                <a16:creationId xmlns:a16="http://schemas.microsoft.com/office/drawing/2014/main" id="{5FF96E56-5A4A-E017-B10F-EE019417D1D6}"/>
              </a:ext>
            </a:extLst>
          </p:cNvPr>
          <p:cNvSpPr txBox="1"/>
          <p:nvPr/>
        </p:nvSpPr>
        <p:spPr>
          <a:xfrm>
            <a:off x="695324" y="991090"/>
            <a:ext cx="3205624" cy="461665"/>
          </a:xfrm>
          <a:prstGeom prst="rect">
            <a:avLst/>
          </a:prstGeom>
          <a:noFill/>
        </p:spPr>
        <p:txBody>
          <a:bodyPr wrap="square">
            <a:spAutoFit/>
          </a:bodyPr>
          <a:lstStyle/>
          <a:p>
            <a:r>
              <a:rPr lang="en-US" altLang="zh-CN" sz="2400" b="1" dirty="0">
                <a:latin typeface="微软雅黑" panose="020B0503020204020204" pitchFamily="34" charset="-122"/>
              </a:rPr>
              <a:t>2.3 </a:t>
            </a:r>
            <a:r>
              <a:rPr lang="zh-CN" altLang="en-US" sz="2400" b="1" dirty="0">
                <a:latin typeface="微软雅黑" panose="020B0503020204020204" pitchFamily="34" charset="-122"/>
              </a:rPr>
              <a:t>交互意图识别方法</a:t>
            </a:r>
          </a:p>
        </p:txBody>
      </p:sp>
      <p:pic>
        <p:nvPicPr>
          <p:cNvPr id="6" name="图片 5">
            <a:extLst>
              <a:ext uri="{FF2B5EF4-FFF2-40B4-BE49-F238E27FC236}">
                <a16:creationId xmlns:a16="http://schemas.microsoft.com/office/drawing/2014/main" id="{69CB7AFA-9E76-1206-D85B-F344C944F775}"/>
              </a:ext>
            </a:extLst>
          </p:cNvPr>
          <p:cNvPicPr>
            <a:picLocks noChangeAspect="1"/>
          </p:cNvPicPr>
          <p:nvPr/>
        </p:nvPicPr>
        <p:blipFill>
          <a:blip r:embed="rId4"/>
          <a:stretch>
            <a:fillRect/>
          </a:stretch>
        </p:blipFill>
        <p:spPr>
          <a:xfrm>
            <a:off x="8142553" y="1414910"/>
            <a:ext cx="2658797" cy="3559244"/>
          </a:xfrm>
          <a:prstGeom prst="rect">
            <a:avLst/>
          </a:prstGeom>
        </p:spPr>
      </p:pic>
      <p:sp>
        <p:nvSpPr>
          <p:cNvPr id="10" name="文本框 9">
            <a:extLst>
              <a:ext uri="{FF2B5EF4-FFF2-40B4-BE49-F238E27FC236}">
                <a16:creationId xmlns:a16="http://schemas.microsoft.com/office/drawing/2014/main" id="{6EEC8ACA-923F-2D97-B0DC-D6AD876E3F07}"/>
              </a:ext>
            </a:extLst>
          </p:cNvPr>
          <p:cNvSpPr txBox="1"/>
          <p:nvPr/>
        </p:nvSpPr>
        <p:spPr>
          <a:xfrm>
            <a:off x="5604387" y="5955150"/>
            <a:ext cx="1586374" cy="400110"/>
          </a:xfrm>
          <a:prstGeom prst="rect">
            <a:avLst/>
          </a:prstGeom>
          <a:noFill/>
        </p:spPr>
        <p:txBody>
          <a:bodyPr wrap="square">
            <a:spAutoFit/>
          </a:bodyPr>
          <a:lstStyle/>
          <a:p>
            <a:pPr marL="342900" indent="-342900">
              <a:buFont typeface="Wingdings" panose="05000000000000000000" pitchFamily="2" charset="2"/>
              <a:buChar char="n"/>
            </a:pP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难度指数</a:t>
            </a:r>
            <a:endParaRPr lang="zh-CN" altLang="en-US" sz="2000" b="1"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923F467-4503-10E8-A20C-51D0078B3775}"/>
                  </a:ext>
                </a:extLst>
              </p:cNvPr>
              <p:cNvSpPr txBox="1"/>
              <p:nvPr/>
            </p:nvSpPr>
            <p:spPr>
              <a:xfrm>
                <a:off x="7465449" y="5886381"/>
                <a:ext cx="2085053" cy="506870"/>
              </a:xfrm>
              <a:prstGeom prst="rect">
                <a:avLst/>
              </a:prstGeom>
              <a:noFill/>
            </p:spPr>
            <p:txBody>
              <a:bodyPr wrap="square">
                <a:spAutoFit/>
              </a:bodyPr>
              <a:lstStyle/>
              <a:p>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𝐼𝐷</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log</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fName>
                      <m:e>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𝐷</m:t>
                                </m:r>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den>
                            </m:f>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e>
                        </m:d>
                      </m:e>
                    </m:func>
                  </m:oMath>
                </a14:m>
                <a:r>
                  <a:rPr lang="en-US" altLang="zh-CN" sz="1800" dirty="0">
                    <a:effectLst/>
                    <a:latin typeface="Times New Roman" panose="02020603050405020304" pitchFamily="18" charset="0"/>
                    <a:ea typeface="宋体" panose="02010600030101010101" pitchFamily="2" charset="-122"/>
                  </a:rPr>
                  <a:t> </a:t>
                </a:r>
                <a:endParaRPr lang="zh-CN" altLang="en-US" dirty="0"/>
              </a:p>
            </p:txBody>
          </p:sp>
        </mc:Choice>
        <mc:Fallback xmlns="">
          <p:sp>
            <p:nvSpPr>
              <p:cNvPr id="15" name="文本框 14">
                <a:extLst>
                  <a:ext uri="{FF2B5EF4-FFF2-40B4-BE49-F238E27FC236}">
                    <a16:creationId xmlns:a16="http://schemas.microsoft.com/office/drawing/2014/main" id="{D923F467-4503-10E8-A20C-51D0078B3775}"/>
                  </a:ext>
                </a:extLst>
              </p:cNvPr>
              <p:cNvSpPr txBox="1">
                <a:spLocks noRot="1" noChangeAspect="1" noMove="1" noResize="1" noEditPoints="1" noAdjustHandles="1" noChangeArrowheads="1" noChangeShapeType="1" noTextEdit="1"/>
              </p:cNvSpPr>
              <p:nvPr/>
            </p:nvSpPr>
            <p:spPr>
              <a:xfrm>
                <a:off x="7465449" y="5886381"/>
                <a:ext cx="2085053" cy="506870"/>
              </a:xfrm>
              <a:prstGeom prst="rect">
                <a:avLst/>
              </a:prstGeom>
              <a:blipFill>
                <a:blip r:embed="rId5"/>
                <a:stretch>
                  <a:fillRect/>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F96244BB-5B7C-ABB2-71D2-BBF3FFCFDC47}"/>
              </a:ext>
            </a:extLst>
          </p:cNvPr>
          <p:cNvSpPr txBox="1"/>
          <p:nvPr/>
        </p:nvSpPr>
        <p:spPr>
          <a:xfrm>
            <a:off x="8527456" y="4961524"/>
            <a:ext cx="2046092"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实验设备及佩戴</a:t>
            </a:r>
            <a:endParaRPr lang="zh-CN" altLang="en-US" sz="2000" b="1" dirty="0"/>
          </a:p>
        </p:txBody>
      </p:sp>
      <p:sp>
        <p:nvSpPr>
          <p:cNvPr id="19" name="文本框 18">
            <a:extLst>
              <a:ext uri="{FF2B5EF4-FFF2-40B4-BE49-F238E27FC236}">
                <a16:creationId xmlns:a16="http://schemas.microsoft.com/office/drawing/2014/main" id="{DCEED169-D506-16E3-5FED-C13532F29565}"/>
              </a:ext>
            </a:extLst>
          </p:cNvPr>
          <p:cNvSpPr txBox="1"/>
          <p:nvPr/>
        </p:nvSpPr>
        <p:spPr>
          <a:xfrm>
            <a:off x="3039089" y="4957341"/>
            <a:ext cx="1723717"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实验交互界面</a:t>
            </a:r>
            <a:endParaRPr lang="zh-CN" altLang="en-US" sz="2000" b="1" dirty="0"/>
          </a:p>
        </p:txBody>
      </p:sp>
    </p:spTree>
    <p:extLst>
      <p:ext uri="{BB962C8B-B14F-4D97-AF65-F5344CB8AC3E}">
        <p14:creationId xmlns:p14="http://schemas.microsoft.com/office/powerpoint/2010/main" val="2327486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42450-2C4C-1113-E42B-ACF4F8F95A7C}"/>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40A2ED3B-F2A2-222D-975C-0D909E8C6777}"/>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基于姿态的手势交互技术</a:t>
            </a:r>
          </a:p>
        </p:txBody>
      </p:sp>
      <p:sp>
        <p:nvSpPr>
          <p:cNvPr id="4" name="灯片编号占位符 3">
            <a:extLst>
              <a:ext uri="{FF2B5EF4-FFF2-40B4-BE49-F238E27FC236}">
                <a16:creationId xmlns:a16="http://schemas.microsoft.com/office/drawing/2014/main" id="{5278D179-3918-14B7-F64C-BA323B779F7F}"/>
              </a:ext>
            </a:extLst>
          </p:cNvPr>
          <p:cNvSpPr>
            <a:spLocks noGrp="1"/>
          </p:cNvSpPr>
          <p:nvPr>
            <p:ph type="sldNum" sz="quarter" idx="12"/>
          </p:nvPr>
        </p:nvSpPr>
        <p:spPr/>
        <p:txBody>
          <a:bodyPr/>
          <a:lstStyle/>
          <a:p>
            <a:fld id="{51D91E7F-84B6-4064-9D4E-CC7D244BCA04}" type="slidenum">
              <a:rPr lang="zh-CN" altLang="en-US" smtClean="0"/>
              <a:pPr/>
              <a:t>24</a:t>
            </a:fld>
            <a:endParaRPr lang="zh-CN" altLang="en-US" dirty="0"/>
          </a:p>
        </p:txBody>
      </p:sp>
      <p:pic>
        <p:nvPicPr>
          <p:cNvPr id="3" name="图片 2">
            <a:extLst>
              <a:ext uri="{FF2B5EF4-FFF2-40B4-BE49-F238E27FC236}">
                <a16:creationId xmlns:a16="http://schemas.microsoft.com/office/drawing/2014/main" id="{AB097062-9F9E-67E7-4C52-78FF0F127CB3}"/>
              </a:ext>
            </a:extLst>
          </p:cNvPr>
          <p:cNvPicPr>
            <a:picLocks noChangeAspect="1"/>
          </p:cNvPicPr>
          <p:nvPr/>
        </p:nvPicPr>
        <p:blipFill>
          <a:blip r:embed="rId3"/>
          <a:stretch>
            <a:fillRect/>
          </a:stretch>
        </p:blipFill>
        <p:spPr>
          <a:xfrm>
            <a:off x="5836560" y="1716234"/>
            <a:ext cx="6105701" cy="1226820"/>
          </a:xfrm>
          <a:prstGeom prst="rect">
            <a:avLst/>
          </a:prstGeom>
        </p:spPr>
      </p:pic>
      <p:pic>
        <p:nvPicPr>
          <p:cNvPr id="6" name="图片 5">
            <a:extLst>
              <a:ext uri="{FF2B5EF4-FFF2-40B4-BE49-F238E27FC236}">
                <a16:creationId xmlns:a16="http://schemas.microsoft.com/office/drawing/2014/main" id="{953D1C84-F99C-EACA-E620-E4EF93F52FA9}"/>
              </a:ext>
            </a:extLst>
          </p:cNvPr>
          <p:cNvPicPr>
            <a:picLocks noChangeAspect="1"/>
          </p:cNvPicPr>
          <p:nvPr/>
        </p:nvPicPr>
        <p:blipFill>
          <a:blip r:embed="rId4"/>
          <a:stretch>
            <a:fillRect/>
          </a:stretch>
        </p:blipFill>
        <p:spPr>
          <a:xfrm>
            <a:off x="6402275" y="2943054"/>
            <a:ext cx="4779591" cy="3596763"/>
          </a:xfrm>
          <a:prstGeom prst="rect">
            <a:avLst/>
          </a:prstGeom>
        </p:spPr>
      </p:pic>
      <p:pic>
        <p:nvPicPr>
          <p:cNvPr id="7" name="图形 69">
            <a:extLst>
              <a:ext uri="{FF2B5EF4-FFF2-40B4-BE49-F238E27FC236}">
                <a16:creationId xmlns:a16="http://schemas.microsoft.com/office/drawing/2014/main" id="{643DF893-509E-1BB1-895E-B73171A73A74}"/>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4428" t="6512" r="8397" b="4770"/>
          <a:stretch/>
        </p:blipFill>
        <p:spPr bwMode="auto">
          <a:xfrm>
            <a:off x="1297883" y="1771125"/>
            <a:ext cx="4343997" cy="3315749"/>
          </a:xfrm>
          <a:prstGeom prst="rect">
            <a:avLst/>
          </a:prstGeom>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2F85C424-719D-24A0-5810-7D140584590F}"/>
              </a:ext>
            </a:extLst>
          </p:cNvPr>
          <p:cNvSpPr txBox="1"/>
          <p:nvPr/>
        </p:nvSpPr>
        <p:spPr>
          <a:xfrm>
            <a:off x="249739" y="5527312"/>
            <a:ext cx="6497648" cy="9517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平均时间均值</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rPr>
              <a:t>4.36s</a:t>
            </a:r>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rPr>
              <a:t>3.29s</a:t>
            </a:r>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rPr>
              <a:t>2.82s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假设检验：</a:t>
            </a:r>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不同任务难度对实验用时有显著影响</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dirty="0"/>
          </a:p>
        </p:txBody>
      </p:sp>
      <p:sp>
        <p:nvSpPr>
          <p:cNvPr id="2" name="文本框 1">
            <a:extLst>
              <a:ext uri="{FF2B5EF4-FFF2-40B4-BE49-F238E27FC236}">
                <a16:creationId xmlns:a16="http://schemas.microsoft.com/office/drawing/2014/main" id="{43DFDE3D-725C-0DF6-6080-57A3B0EADF1C}"/>
              </a:ext>
            </a:extLst>
          </p:cNvPr>
          <p:cNvSpPr txBox="1"/>
          <p:nvPr/>
        </p:nvSpPr>
        <p:spPr>
          <a:xfrm>
            <a:off x="695324" y="991090"/>
            <a:ext cx="3205624" cy="461665"/>
          </a:xfrm>
          <a:prstGeom prst="rect">
            <a:avLst/>
          </a:prstGeom>
          <a:noFill/>
        </p:spPr>
        <p:txBody>
          <a:bodyPr wrap="square">
            <a:spAutoFit/>
          </a:bodyPr>
          <a:lstStyle/>
          <a:p>
            <a:r>
              <a:rPr lang="en-US" altLang="zh-CN" sz="2400" b="1" dirty="0">
                <a:latin typeface="微软雅黑" panose="020B0503020204020204" pitchFamily="34" charset="-122"/>
              </a:rPr>
              <a:t>2.3 </a:t>
            </a:r>
            <a:r>
              <a:rPr lang="zh-CN" altLang="en-US" sz="2400" b="1" dirty="0">
                <a:latin typeface="微软雅黑" panose="020B0503020204020204" pitchFamily="34" charset="-122"/>
              </a:rPr>
              <a:t>交互意图识别方法</a:t>
            </a:r>
          </a:p>
        </p:txBody>
      </p:sp>
      <p:sp>
        <p:nvSpPr>
          <p:cNvPr id="8" name="文本框 7">
            <a:extLst>
              <a:ext uri="{FF2B5EF4-FFF2-40B4-BE49-F238E27FC236}">
                <a16:creationId xmlns:a16="http://schemas.microsoft.com/office/drawing/2014/main" id="{4E5BBBAB-F83C-9C79-062B-01C3B476AE31}"/>
              </a:ext>
            </a:extLst>
          </p:cNvPr>
          <p:cNvSpPr txBox="1"/>
          <p:nvPr/>
        </p:nvSpPr>
        <p:spPr>
          <a:xfrm>
            <a:off x="7294921" y="1263144"/>
            <a:ext cx="3506429"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区分</a:t>
            </a:r>
            <a:r>
              <a:rPr lang="en-US" altLang="zh-CN" sz="2000" b="1" dirty="0">
                <a:effectLst/>
                <a:latin typeface="Times New Roman" panose="02020603050405020304" pitchFamily="18" charset="0"/>
                <a:ea typeface="宋体" panose="02010600030101010101" pitchFamily="2" charset="-122"/>
              </a:rPr>
              <a:t>RT</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effectLst/>
                <a:latin typeface="Times New Roman" panose="02020603050405020304" pitchFamily="18" charset="0"/>
                <a:ea typeface="宋体" panose="02010600030101010101" pitchFamily="2" charset="-122"/>
              </a:rPr>
              <a:t>IAT</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effectLst/>
                <a:latin typeface="Times New Roman" panose="02020603050405020304" pitchFamily="18" charset="0"/>
                <a:ea typeface="宋体" panose="02010600030101010101" pitchFamily="2" charset="-122"/>
              </a:rPr>
              <a:t>PAT</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结果</a:t>
            </a:r>
            <a:endParaRPr lang="zh-CN" altLang="en-US" sz="2000" b="1" dirty="0"/>
          </a:p>
        </p:txBody>
      </p:sp>
      <p:sp>
        <p:nvSpPr>
          <p:cNvPr id="12" name="文本框 11">
            <a:extLst>
              <a:ext uri="{FF2B5EF4-FFF2-40B4-BE49-F238E27FC236}">
                <a16:creationId xmlns:a16="http://schemas.microsoft.com/office/drawing/2014/main" id="{C4216EFB-D924-5127-3450-0C0CBDCFE8F7}"/>
              </a:ext>
            </a:extLst>
          </p:cNvPr>
          <p:cNvSpPr txBox="1"/>
          <p:nvPr/>
        </p:nvSpPr>
        <p:spPr>
          <a:xfrm>
            <a:off x="1602044" y="5127202"/>
            <a:ext cx="6094770"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不同任务难度下平均用时箱线图</a:t>
            </a:r>
            <a:endParaRPr lang="zh-CN" altLang="en-US" sz="2000" b="1" dirty="0"/>
          </a:p>
        </p:txBody>
      </p:sp>
      <p:sp>
        <p:nvSpPr>
          <p:cNvPr id="14" name="文本框 13">
            <a:extLst>
              <a:ext uri="{FF2B5EF4-FFF2-40B4-BE49-F238E27FC236}">
                <a16:creationId xmlns:a16="http://schemas.microsoft.com/office/drawing/2014/main" id="{0D18EB86-2FF8-DC4F-FE29-D94F6C591859}"/>
              </a:ext>
            </a:extLst>
          </p:cNvPr>
          <p:cNvSpPr txBox="1"/>
          <p:nvPr/>
        </p:nvSpPr>
        <p:spPr>
          <a:xfrm>
            <a:off x="6524073" y="6488668"/>
            <a:ext cx="5307575" cy="369332"/>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不同交互意图强度下区分</a:t>
            </a:r>
            <a:r>
              <a:rPr lang="en-US" altLang="zh-CN" sz="1800" b="1" dirty="0">
                <a:effectLst/>
                <a:latin typeface="Times New Roman" panose="02020603050405020304" pitchFamily="18" charset="0"/>
                <a:ea typeface="宋体" panose="02010600030101010101" pitchFamily="2" charset="-122"/>
              </a:rPr>
              <a:t>IAT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rPr>
              <a:t>RT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rPr>
              <a:t>PAT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结果</a:t>
            </a:r>
            <a:endParaRPr lang="zh-CN" altLang="en-US" b="1" dirty="0"/>
          </a:p>
        </p:txBody>
      </p:sp>
    </p:spTree>
    <p:extLst>
      <p:ext uri="{BB962C8B-B14F-4D97-AF65-F5344CB8AC3E}">
        <p14:creationId xmlns:p14="http://schemas.microsoft.com/office/powerpoint/2010/main" val="708093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A3CDC-13B9-1A4B-B90D-63AF4435DA2A}"/>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F9F3A6F8-8F1A-4AE8-42D6-6DF2B7F01263}"/>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空中手势交互原型系统</a:t>
            </a:r>
          </a:p>
        </p:txBody>
      </p:sp>
      <p:sp>
        <p:nvSpPr>
          <p:cNvPr id="4" name="灯片编号占位符 3">
            <a:extLst>
              <a:ext uri="{FF2B5EF4-FFF2-40B4-BE49-F238E27FC236}">
                <a16:creationId xmlns:a16="http://schemas.microsoft.com/office/drawing/2014/main" id="{4E235DF5-1034-3228-7C92-26C7D60C50F0}"/>
              </a:ext>
            </a:extLst>
          </p:cNvPr>
          <p:cNvSpPr>
            <a:spLocks noGrp="1"/>
          </p:cNvSpPr>
          <p:nvPr>
            <p:ph type="sldNum" sz="quarter" idx="12"/>
          </p:nvPr>
        </p:nvSpPr>
        <p:spPr/>
        <p:txBody>
          <a:bodyPr/>
          <a:lstStyle/>
          <a:p>
            <a:fld id="{51D91E7F-84B6-4064-9D4E-CC7D244BCA04}" type="slidenum">
              <a:rPr lang="zh-CN" altLang="en-US" smtClean="0"/>
              <a:pPr/>
              <a:t>25</a:t>
            </a:fld>
            <a:endParaRPr lang="zh-CN" altLang="en-US" dirty="0"/>
          </a:p>
        </p:txBody>
      </p:sp>
      <p:graphicFrame>
        <p:nvGraphicFramePr>
          <p:cNvPr id="20" name="对象 19">
            <a:extLst>
              <a:ext uri="{FF2B5EF4-FFF2-40B4-BE49-F238E27FC236}">
                <a16:creationId xmlns:a16="http://schemas.microsoft.com/office/drawing/2014/main" id="{7BAE802C-FAAE-F63C-74BE-1A40F5F11041}"/>
              </a:ext>
            </a:extLst>
          </p:cNvPr>
          <p:cNvGraphicFramePr>
            <a:graphicFrameLocks noChangeAspect="1"/>
          </p:cNvGraphicFramePr>
          <p:nvPr>
            <p:extLst>
              <p:ext uri="{D42A27DB-BD31-4B8C-83A1-F6EECF244321}">
                <p14:modId xmlns:p14="http://schemas.microsoft.com/office/powerpoint/2010/main" val="187364824"/>
              </p:ext>
            </p:extLst>
          </p:nvPr>
        </p:nvGraphicFramePr>
        <p:xfrm>
          <a:off x="1087407" y="1926095"/>
          <a:ext cx="3800070" cy="3530774"/>
        </p:xfrm>
        <a:graphic>
          <a:graphicData uri="http://schemas.openxmlformats.org/presentationml/2006/ole">
            <mc:AlternateContent xmlns:mc="http://schemas.openxmlformats.org/markup-compatibility/2006">
              <mc:Choice xmlns:v="urn:schemas-microsoft-com:vml" Requires="v">
                <p:oleObj name="Visio" r:id="rId3" imgW="3362296" imgH="3143250" progId="Visio.Drawing.15">
                  <p:embed/>
                </p:oleObj>
              </mc:Choice>
              <mc:Fallback>
                <p:oleObj name="Visio" r:id="rId3" imgW="3362296" imgH="314325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407" y="1926095"/>
                        <a:ext cx="3800070" cy="3530774"/>
                      </a:xfrm>
                      <a:prstGeom prst="rect">
                        <a:avLst/>
                      </a:prstGeom>
                      <a:noFill/>
                    </p:spPr>
                  </p:pic>
                </p:oleObj>
              </mc:Fallback>
            </mc:AlternateContent>
          </a:graphicData>
        </a:graphic>
      </p:graphicFrame>
      <p:sp>
        <p:nvSpPr>
          <p:cNvPr id="25" name="Rectangle 8">
            <a:extLst>
              <a:ext uri="{FF2B5EF4-FFF2-40B4-BE49-F238E27FC236}">
                <a16:creationId xmlns:a16="http://schemas.microsoft.com/office/drawing/2014/main" id="{09C2743F-70DF-A8F4-518F-402087CF76C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6" name="对象 25">
            <a:extLst>
              <a:ext uri="{FF2B5EF4-FFF2-40B4-BE49-F238E27FC236}">
                <a16:creationId xmlns:a16="http://schemas.microsoft.com/office/drawing/2014/main" id="{A14956E4-6FD5-A3FF-319A-6A9B26EB3D8C}"/>
              </a:ext>
            </a:extLst>
          </p:cNvPr>
          <p:cNvGraphicFramePr>
            <a:graphicFrameLocks noChangeAspect="1"/>
          </p:cNvGraphicFramePr>
          <p:nvPr>
            <p:extLst>
              <p:ext uri="{D42A27DB-BD31-4B8C-83A1-F6EECF244321}">
                <p14:modId xmlns:p14="http://schemas.microsoft.com/office/powerpoint/2010/main" val="1703922710"/>
              </p:ext>
            </p:extLst>
          </p:nvPr>
        </p:nvGraphicFramePr>
        <p:xfrm>
          <a:off x="5678897" y="1926095"/>
          <a:ext cx="5712390" cy="3530774"/>
        </p:xfrm>
        <a:graphic>
          <a:graphicData uri="http://schemas.openxmlformats.org/presentationml/2006/ole">
            <mc:AlternateContent xmlns:mc="http://schemas.openxmlformats.org/markup-compatibility/2006">
              <mc:Choice xmlns:v="urn:schemas-microsoft-com:vml" Requires="v">
                <p:oleObj name="Visio" r:id="rId5" imgW="4952770" imgH="3048136" progId="Visio.Drawing.15">
                  <p:embed/>
                </p:oleObj>
              </mc:Choice>
              <mc:Fallback>
                <p:oleObj name="Visio" r:id="rId5" imgW="4952770" imgH="3048136" progId="Visio.Drawing.15">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8897" y="1926095"/>
                        <a:ext cx="5712390" cy="3530774"/>
                      </a:xfrm>
                      <a:prstGeom prst="rect">
                        <a:avLst/>
                      </a:prstGeom>
                      <a:noFill/>
                    </p:spPr>
                  </p:pic>
                </p:oleObj>
              </mc:Fallback>
            </mc:AlternateContent>
          </a:graphicData>
        </a:graphic>
      </p:graphicFrame>
      <p:sp>
        <p:nvSpPr>
          <p:cNvPr id="3" name="文本框 2">
            <a:extLst>
              <a:ext uri="{FF2B5EF4-FFF2-40B4-BE49-F238E27FC236}">
                <a16:creationId xmlns:a16="http://schemas.microsoft.com/office/drawing/2014/main" id="{3BE5EA3E-C079-2D1D-B3D7-4627051C9041}"/>
              </a:ext>
            </a:extLst>
          </p:cNvPr>
          <p:cNvSpPr txBox="1"/>
          <p:nvPr/>
        </p:nvSpPr>
        <p:spPr>
          <a:xfrm>
            <a:off x="1616763" y="5501016"/>
            <a:ext cx="3052353" cy="400110"/>
          </a:xfrm>
          <a:prstGeom prst="rect">
            <a:avLst/>
          </a:prstGeom>
          <a:noFill/>
        </p:spPr>
        <p:txBody>
          <a:bodyPr wrap="square">
            <a:spAutoFit/>
          </a:bodyPr>
          <a:lstStyle/>
          <a:p>
            <a:r>
              <a:rPr lang="en-US" altLang="zh-CN" sz="2000" dirty="0">
                <a:effectLst/>
                <a:latin typeface="Times New Roman" panose="02020603050405020304" pitchFamily="18" charset="0"/>
                <a:ea typeface="等线" panose="02010600030101010101" pitchFamily="2" charset="-122"/>
              </a:rPr>
              <a:t>iGestureGlove</a:t>
            </a:r>
            <a:r>
              <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rPr>
              <a:t>系统框架图</a:t>
            </a:r>
            <a:endParaRPr lang="zh-CN" altLang="en-US" sz="2000" dirty="0"/>
          </a:p>
        </p:txBody>
      </p:sp>
      <p:sp>
        <p:nvSpPr>
          <p:cNvPr id="6" name="文本框 5">
            <a:extLst>
              <a:ext uri="{FF2B5EF4-FFF2-40B4-BE49-F238E27FC236}">
                <a16:creationId xmlns:a16="http://schemas.microsoft.com/office/drawing/2014/main" id="{201EEFF4-866F-0ED3-A2D8-DF291A13912B}"/>
              </a:ext>
            </a:extLst>
          </p:cNvPr>
          <p:cNvSpPr txBox="1"/>
          <p:nvPr/>
        </p:nvSpPr>
        <p:spPr>
          <a:xfrm>
            <a:off x="7393014" y="5501016"/>
            <a:ext cx="2532650" cy="400110"/>
          </a:xfrm>
          <a:prstGeom prst="rect">
            <a:avLst/>
          </a:prstGeom>
          <a:noFill/>
        </p:spPr>
        <p:txBody>
          <a:bodyPr wrap="square">
            <a:spAutoFit/>
          </a:bodyPr>
          <a:lstStyle/>
          <a:p>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原型系统软件结构图</a:t>
            </a:r>
            <a:endParaRPr lang="zh-CN" altLang="en-US" sz="2000" dirty="0"/>
          </a:p>
        </p:txBody>
      </p:sp>
      <p:sp>
        <p:nvSpPr>
          <p:cNvPr id="7" name="矩形 6">
            <a:extLst>
              <a:ext uri="{FF2B5EF4-FFF2-40B4-BE49-F238E27FC236}">
                <a16:creationId xmlns:a16="http://schemas.microsoft.com/office/drawing/2014/main" id="{65AB3795-F078-F9F5-F404-4DB951DAA3C7}"/>
              </a:ext>
            </a:extLst>
          </p:cNvPr>
          <p:cNvSpPr/>
          <p:nvPr/>
        </p:nvSpPr>
        <p:spPr>
          <a:xfrm>
            <a:off x="5316794" y="1014511"/>
            <a:ext cx="55251" cy="5353941"/>
          </a:xfrm>
          <a:prstGeom prst="rect">
            <a:avLst/>
          </a:prstGeom>
          <a:noFill/>
          <a:ln w="63500" cap="rnd">
            <a:solidFill>
              <a:schemeClr val="accent1">
                <a:lumMod val="40000"/>
                <a:lumOff val="60000"/>
              </a:schemeClr>
            </a:solidFill>
            <a:prstDash val="sysDash"/>
            <a:round/>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18835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C38D0-59E4-670D-D5D5-1F266F1D7D5B}"/>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0272EA1F-1DC2-FB7A-4826-20069E7A1BB0}"/>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空中手势交互原型系统</a:t>
            </a:r>
          </a:p>
        </p:txBody>
      </p:sp>
      <p:sp>
        <p:nvSpPr>
          <p:cNvPr id="4" name="灯片编号占位符 3">
            <a:extLst>
              <a:ext uri="{FF2B5EF4-FFF2-40B4-BE49-F238E27FC236}">
                <a16:creationId xmlns:a16="http://schemas.microsoft.com/office/drawing/2014/main" id="{AED6450B-61B8-E601-7003-B451337A3541}"/>
              </a:ext>
            </a:extLst>
          </p:cNvPr>
          <p:cNvSpPr>
            <a:spLocks noGrp="1"/>
          </p:cNvSpPr>
          <p:nvPr>
            <p:ph type="sldNum" sz="quarter" idx="12"/>
          </p:nvPr>
        </p:nvSpPr>
        <p:spPr/>
        <p:txBody>
          <a:bodyPr/>
          <a:lstStyle/>
          <a:p>
            <a:fld id="{51D91E7F-84B6-4064-9D4E-CC7D244BCA04}" type="slidenum">
              <a:rPr lang="zh-CN" altLang="en-US" smtClean="0"/>
              <a:pPr/>
              <a:t>26</a:t>
            </a:fld>
            <a:endParaRPr lang="zh-CN" altLang="en-US" dirty="0"/>
          </a:p>
        </p:txBody>
      </p:sp>
      <p:graphicFrame>
        <p:nvGraphicFramePr>
          <p:cNvPr id="22" name="对象 21">
            <a:extLst>
              <a:ext uri="{FF2B5EF4-FFF2-40B4-BE49-F238E27FC236}">
                <a16:creationId xmlns:a16="http://schemas.microsoft.com/office/drawing/2014/main" id="{0E546276-34F9-D85B-C50F-8FA1CB531E1E}"/>
              </a:ext>
            </a:extLst>
          </p:cNvPr>
          <p:cNvGraphicFramePr>
            <a:graphicFrameLocks noChangeAspect="1"/>
          </p:cNvGraphicFramePr>
          <p:nvPr>
            <p:extLst>
              <p:ext uri="{D42A27DB-BD31-4B8C-83A1-F6EECF244321}">
                <p14:modId xmlns:p14="http://schemas.microsoft.com/office/powerpoint/2010/main" val="1797027795"/>
              </p:ext>
            </p:extLst>
          </p:nvPr>
        </p:nvGraphicFramePr>
        <p:xfrm>
          <a:off x="989647" y="996518"/>
          <a:ext cx="5897880" cy="2917899"/>
        </p:xfrm>
        <a:graphic>
          <a:graphicData uri="http://schemas.openxmlformats.org/presentationml/2006/ole">
            <mc:AlternateContent xmlns:mc="http://schemas.openxmlformats.org/markup-compatibility/2006">
              <mc:Choice xmlns:v="urn:schemas-microsoft-com:vml" Requires="v">
                <p:oleObj name="Visio" r:id="rId3" imgW="6781774" imgH="3343275" progId="Visio.Drawing.15">
                  <p:embed/>
                </p:oleObj>
              </mc:Choice>
              <mc:Fallback>
                <p:oleObj name="Visio" r:id="rId3" imgW="6781774" imgH="3343275" progId="Visio.Drawing.15">
                  <p:embed/>
                  <p:pic>
                    <p:nvPicPr>
                      <p:cNvPr id="22" name="对象 21">
                        <a:extLst>
                          <a:ext uri="{FF2B5EF4-FFF2-40B4-BE49-F238E27FC236}">
                            <a16:creationId xmlns:a16="http://schemas.microsoft.com/office/drawing/2014/main" id="{E791B124-B5B4-274E-C470-94B1DD6E7C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647" y="996518"/>
                        <a:ext cx="5897880" cy="2917899"/>
                      </a:xfrm>
                      <a:prstGeom prst="rect">
                        <a:avLst/>
                      </a:prstGeom>
                      <a:noFill/>
                    </p:spPr>
                  </p:pic>
                </p:oleObj>
              </mc:Fallback>
            </mc:AlternateContent>
          </a:graphicData>
        </a:graphic>
      </p:graphicFrame>
      <p:graphicFrame>
        <p:nvGraphicFramePr>
          <p:cNvPr id="24" name="对象 23">
            <a:extLst>
              <a:ext uri="{FF2B5EF4-FFF2-40B4-BE49-F238E27FC236}">
                <a16:creationId xmlns:a16="http://schemas.microsoft.com/office/drawing/2014/main" id="{EB8B8458-4B4E-37B4-9920-E79E48D9E751}"/>
              </a:ext>
            </a:extLst>
          </p:cNvPr>
          <p:cNvGraphicFramePr>
            <a:graphicFrameLocks noChangeAspect="1"/>
          </p:cNvGraphicFramePr>
          <p:nvPr>
            <p:extLst>
              <p:ext uri="{D42A27DB-BD31-4B8C-83A1-F6EECF244321}">
                <p14:modId xmlns:p14="http://schemas.microsoft.com/office/powerpoint/2010/main" val="3331736131"/>
              </p:ext>
            </p:extLst>
          </p:nvPr>
        </p:nvGraphicFramePr>
        <p:xfrm>
          <a:off x="7885096" y="147235"/>
          <a:ext cx="2916254" cy="3884497"/>
        </p:xfrm>
        <a:graphic>
          <a:graphicData uri="http://schemas.openxmlformats.org/presentationml/2006/ole">
            <mc:AlternateContent xmlns:mc="http://schemas.openxmlformats.org/markup-compatibility/2006">
              <mc:Choice xmlns:v="urn:schemas-microsoft-com:vml" Requires="v">
                <p:oleObj name="Visio" r:id="rId5" imgW="3019205" imgH="4009889" progId="Visio.Drawing.15">
                  <p:embed/>
                </p:oleObj>
              </mc:Choice>
              <mc:Fallback>
                <p:oleObj name="Visio" r:id="rId5" imgW="3019205" imgH="4009889" progId="Visio.Drawing.15">
                  <p:embed/>
                  <p:pic>
                    <p:nvPicPr>
                      <p:cNvPr id="24" name="对象 23">
                        <a:extLst>
                          <a:ext uri="{FF2B5EF4-FFF2-40B4-BE49-F238E27FC236}">
                            <a16:creationId xmlns:a16="http://schemas.microsoft.com/office/drawing/2014/main" id="{E29AB514-DB51-3A50-0967-6E4D89E9B9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5096" y="147235"/>
                        <a:ext cx="2916254" cy="3884497"/>
                      </a:xfrm>
                      <a:prstGeom prst="rect">
                        <a:avLst/>
                      </a:prstGeom>
                      <a:noFill/>
                    </p:spPr>
                  </p:pic>
                </p:oleObj>
              </mc:Fallback>
            </mc:AlternateContent>
          </a:graphicData>
        </a:graphic>
      </p:graphicFrame>
      <p:sp>
        <p:nvSpPr>
          <p:cNvPr id="25" name="Rectangle 8">
            <a:extLst>
              <a:ext uri="{FF2B5EF4-FFF2-40B4-BE49-F238E27FC236}">
                <a16:creationId xmlns:a16="http://schemas.microsoft.com/office/drawing/2014/main" id="{1A22E8EF-185A-C5A5-6C80-7934C598396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a:extLst>
              <a:ext uri="{FF2B5EF4-FFF2-40B4-BE49-F238E27FC236}">
                <a16:creationId xmlns:a16="http://schemas.microsoft.com/office/drawing/2014/main" id="{8BE8D440-DF2A-ADEF-07D8-67D6E5C50375}"/>
              </a:ext>
            </a:extLst>
          </p:cNvPr>
          <p:cNvSpPr txBox="1"/>
          <p:nvPr/>
        </p:nvSpPr>
        <p:spPr>
          <a:xfrm>
            <a:off x="2381865" y="3964001"/>
            <a:ext cx="3097161"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原型系统硬件组成设计图</a:t>
            </a:r>
            <a:endParaRPr lang="zh-CN" altLang="en-US" sz="2000" b="1" dirty="0"/>
          </a:p>
        </p:txBody>
      </p:sp>
      <p:sp>
        <p:nvSpPr>
          <p:cNvPr id="6" name="文本框 5">
            <a:extLst>
              <a:ext uri="{FF2B5EF4-FFF2-40B4-BE49-F238E27FC236}">
                <a16:creationId xmlns:a16="http://schemas.microsoft.com/office/drawing/2014/main" id="{3D037E01-386E-4E4B-254D-35A3417704BC}"/>
              </a:ext>
            </a:extLst>
          </p:cNvPr>
          <p:cNvSpPr txBox="1"/>
          <p:nvPr/>
        </p:nvSpPr>
        <p:spPr>
          <a:xfrm>
            <a:off x="8431187" y="4150386"/>
            <a:ext cx="1981174"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模块化数据手套</a:t>
            </a:r>
            <a:endParaRPr lang="zh-CN" altLang="en-US" sz="2000" b="1" dirty="0">
              <a:latin typeface="Times New Roman" panose="02020603050405020304" pitchFamily="18" charset="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9407CE2A-2E42-2244-A116-BDC7245983C2}"/>
              </a:ext>
            </a:extLst>
          </p:cNvPr>
          <p:cNvGraphicFramePr>
            <a:graphicFrameLocks noGrp="1"/>
          </p:cNvGraphicFramePr>
          <p:nvPr>
            <p:extLst>
              <p:ext uri="{D42A27DB-BD31-4B8C-83A1-F6EECF244321}">
                <p14:modId xmlns:p14="http://schemas.microsoft.com/office/powerpoint/2010/main" val="3893527562"/>
              </p:ext>
            </p:extLst>
          </p:nvPr>
        </p:nvGraphicFramePr>
        <p:xfrm>
          <a:off x="2252999" y="5038016"/>
          <a:ext cx="7685997" cy="1708571"/>
        </p:xfrm>
        <a:graphic>
          <a:graphicData uri="http://schemas.openxmlformats.org/drawingml/2006/table">
            <a:tbl>
              <a:tblPr firstRow="1" firstCol="1" bandRow="1">
                <a:tableStyleId>{5C22544A-7EE6-4342-B048-85BDC9FD1C3A}</a:tableStyleId>
              </a:tblPr>
              <a:tblGrid>
                <a:gridCol w="2561999">
                  <a:extLst>
                    <a:ext uri="{9D8B030D-6E8A-4147-A177-3AD203B41FA5}">
                      <a16:colId xmlns:a16="http://schemas.microsoft.com/office/drawing/2014/main" val="2820195067"/>
                    </a:ext>
                  </a:extLst>
                </a:gridCol>
                <a:gridCol w="2178728">
                  <a:extLst>
                    <a:ext uri="{9D8B030D-6E8A-4147-A177-3AD203B41FA5}">
                      <a16:colId xmlns:a16="http://schemas.microsoft.com/office/drawing/2014/main" val="3821172083"/>
                    </a:ext>
                  </a:extLst>
                </a:gridCol>
                <a:gridCol w="2945270">
                  <a:extLst>
                    <a:ext uri="{9D8B030D-6E8A-4147-A177-3AD203B41FA5}">
                      <a16:colId xmlns:a16="http://schemas.microsoft.com/office/drawing/2014/main" val="2063970054"/>
                    </a:ext>
                  </a:extLst>
                </a:gridCol>
              </a:tblGrid>
              <a:tr h="285768">
                <a:tc>
                  <a:txBody>
                    <a:bodyPr/>
                    <a:lstStyle/>
                    <a:p>
                      <a:pPr algn="ctr">
                        <a:lnSpc>
                          <a:spcPts val="2000"/>
                        </a:lnSpc>
                      </a:pPr>
                      <a:r>
                        <a:rPr lang="zh-CN" sz="1400" kern="100">
                          <a:effectLst/>
                        </a:rPr>
                        <a:t>名称</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400" kern="100" dirty="0">
                          <a:effectLst/>
                        </a:rPr>
                        <a:t>型号</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400" kern="100">
                          <a:effectLst/>
                        </a:rPr>
                        <a:t>功能</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4616805"/>
                  </a:ext>
                </a:extLst>
              </a:tr>
              <a:tr h="279731">
                <a:tc>
                  <a:txBody>
                    <a:bodyPr/>
                    <a:lstStyle/>
                    <a:p>
                      <a:pPr algn="ctr">
                        <a:lnSpc>
                          <a:spcPts val="2000"/>
                        </a:lnSpc>
                      </a:pPr>
                      <a:r>
                        <a:rPr lang="zh-CN" sz="1400" kern="100">
                          <a:effectLst/>
                        </a:rPr>
                        <a:t>惯性传感器</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en-US" sz="1400" kern="100" dirty="0" err="1">
                          <a:effectLst/>
                        </a:rPr>
                        <a:t>SparkFun</a:t>
                      </a:r>
                      <a:r>
                        <a:rPr lang="en-US" sz="1400" kern="100" dirty="0">
                          <a:effectLst/>
                        </a:rPr>
                        <a:t> MPU-9250</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400" kern="100">
                          <a:effectLst/>
                        </a:rPr>
                        <a:t>获取手部运动信息</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52188257"/>
                  </a:ext>
                </a:extLst>
              </a:tr>
              <a:tr h="285768">
                <a:tc>
                  <a:txBody>
                    <a:bodyPr/>
                    <a:lstStyle/>
                    <a:p>
                      <a:pPr algn="ctr">
                        <a:lnSpc>
                          <a:spcPts val="2000"/>
                        </a:lnSpc>
                      </a:pPr>
                      <a:r>
                        <a:rPr lang="en-US" sz="1400" kern="100">
                          <a:effectLst/>
                        </a:rPr>
                        <a:t>PCB</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400" kern="100">
                          <a:effectLst/>
                        </a:rPr>
                        <a:t>柔性板、</a:t>
                      </a:r>
                      <a:r>
                        <a:rPr lang="en-US" sz="1400" kern="100">
                          <a:effectLst/>
                        </a:rPr>
                        <a:t>FR-4</a:t>
                      </a:r>
                      <a:r>
                        <a:rPr lang="zh-CN" sz="1400" kern="100">
                          <a:effectLst/>
                        </a:rPr>
                        <a:t>双层板</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400" kern="100">
                          <a:effectLst/>
                        </a:rPr>
                        <a:t>连通元件并提供模块化接口</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3642471"/>
                  </a:ext>
                </a:extLst>
              </a:tr>
              <a:tr h="285768">
                <a:tc>
                  <a:txBody>
                    <a:bodyPr/>
                    <a:lstStyle/>
                    <a:p>
                      <a:pPr algn="ctr">
                        <a:lnSpc>
                          <a:spcPts val="2000"/>
                        </a:lnSpc>
                      </a:pPr>
                      <a:r>
                        <a:rPr lang="zh-CN" sz="1400" kern="100">
                          <a:effectLst/>
                        </a:rPr>
                        <a:t>处理器</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en-US" sz="1400" kern="100">
                          <a:effectLst/>
                        </a:rPr>
                        <a:t>mbed NXP LPC1768</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400" kern="100">
                          <a:effectLst/>
                        </a:rPr>
                        <a:t>读取并预处理传感器数据</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63147288"/>
                  </a:ext>
                </a:extLst>
              </a:tr>
              <a:tr h="285768">
                <a:tc>
                  <a:txBody>
                    <a:bodyPr/>
                    <a:lstStyle/>
                    <a:p>
                      <a:pPr algn="ctr">
                        <a:lnSpc>
                          <a:spcPts val="2000"/>
                        </a:lnSpc>
                      </a:pPr>
                      <a:r>
                        <a:rPr lang="zh-CN" sz="1400" kern="100">
                          <a:effectLst/>
                        </a:rPr>
                        <a:t>传输单元</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en-US" sz="1400" kern="100">
                          <a:effectLst/>
                        </a:rPr>
                        <a:t>ATK-ESP8266</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400" kern="100">
                          <a:effectLst/>
                        </a:rPr>
                        <a:t>将处理后数据发送至终端</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90663394"/>
                  </a:ext>
                </a:extLst>
              </a:tr>
              <a:tr h="285768">
                <a:tc>
                  <a:txBody>
                    <a:bodyPr/>
                    <a:lstStyle/>
                    <a:p>
                      <a:pPr algn="ctr">
                        <a:lnSpc>
                          <a:spcPts val="2000"/>
                        </a:lnSpc>
                      </a:pPr>
                      <a:r>
                        <a:rPr lang="zh-CN" sz="1400" kern="100">
                          <a:effectLst/>
                        </a:rPr>
                        <a:t>供电设备</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en-US" sz="1400" kern="100">
                          <a:effectLst/>
                        </a:rPr>
                        <a:t>18650</a:t>
                      </a:r>
                      <a:r>
                        <a:rPr lang="zh-CN" sz="1400" kern="100">
                          <a:effectLst/>
                        </a:rPr>
                        <a:t>锂离子电池</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400" kern="100" dirty="0">
                          <a:effectLst/>
                        </a:rPr>
                        <a:t>为数据手套供电</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7357015"/>
                  </a:ext>
                </a:extLst>
              </a:tr>
            </a:tbl>
          </a:graphicData>
        </a:graphic>
      </p:graphicFrame>
      <p:sp>
        <p:nvSpPr>
          <p:cNvPr id="9" name="文本框 8">
            <a:extLst>
              <a:ext uri="{FF2B5EF4-FFF2-40B4-BE49-F238E27FC236}">
                <a16:creationId xmlns:a16="http://schemas.microsoft.com/office/drawing/2014/main" id="{D3B05A05-DFE8-329B-2C8E-98F99DCFAACB}"/>
              </a:ext>
            </a:extLst>
          </p:cNvPr>
          <p:cNvSpPr txBox="1"/>
          <p:nvPr/>
        </p:nvSpPr>
        <p:spPr>
          <a:xfrm>
            <a:off x="4990792" y="4637906"/>
            <a:ext cx="2317034"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数据手套器件清单</a:t>
            </a:r>
            <a:endParaRPr lang="zh-CN" altLang="en-US" sz="2000" b="1" dirty="0"/>
          </a:p>
        </p:txBody>
      </p:sp>
    </p:spTree>
    <p:extLst>
      <p:ext uri="{BB962C8B-B14F-4D97-AF65-F5344CB8AC3E}">
        <p14:creationId xmlns:p14="http://schemas.microsoft.com/office/powerpoint/2010/main" val="1683753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E5904-FF73-9F36-171E-F9093F9C0BF3}"/>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DFBF632E-C8D3-66F6-D8E2-E8FBFEDB317E}"/>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空中手势交互原型系统</a:t>
            </a:r>
          </a:p>
        </p:txBody>
      </p:sp>
      <p:sp>
        <p:nvSpPr>
          <p:cNvPr id="4" name="灯片编号占位符 3">
            <a:extLst>
              <a:ext uri="{FF2B5EF4-FFF2-40B4-BE49-F238E27FC236}">
                <a16:creationId xmlns:a16="http://schemas.microsoft.com/office/drawing/2014/main" id="{B29E3402-0D30-8A83-A766-9BAFE45A611B}"/>
              </a:ext>
            </a:extLst>
          </p:cNvPr>
          <p:cNvSpPr>
            <a:spLocks noGrp="1"/>
          </p:cNvSpPr>
          <p:nvPr>
            <p:ph type="sldNum" sz="quarter" idx="12"/>
          </p:nvPr>
        </p:nvSpPr>
        <p:spPr/>
        <p:txBody>
          <a:bodyPr/>
          <a:lstStyle/>
          <a:p>
            <a:fld id="{51D91E7F-84B6-4064-9D4E-CC7D244BCA04}" type="slidenum">
              <a:rPr lang="zh-CN" altLang="en-US" smtClean="0"/>
              <a:pPr/>
              <a:t>27</a:t>
            </a:fld>
            <a:endParaRPr lang="zh-CN" altLang="en-US" dirty="0"/>
          </a:p>
        </p:txBody>
      </p:sp>
      <p:pic>
        <p:nvPicPr>
          <p:cNvPr id="2" name="图片 1">
            <a:extLst>
              <a:ext uri="{FF2B5EF4-FFF2-40B4-BE49-F238E27FC236}">
                <a16:creationId xmlns:a16="http://schemas.microsoft.com/office/drawing/2014/main" id="{F114F589-3306-E2C5-F1D1-12732EE318CE}"/>
              </a:ext>
            </a:extLst>
          </p:cNvPr>
          <p:cNvPicPr>
            <a:picLocks noChangeAspect="1"/>
          </p:cNvPicPr>
          <p:nvPr/>
        </p:nvPicPr>
        <p:blipFill>
          <a:blip r:embed="rId3"/>
          <a:stretch>
            <a:fillRect/>
          </a:stretch>
        </p:blipFill>
        <p:spPr>
          <a:xfrm>
            <a:off x="779789" y="1395818"/>
            <a:ext cx="5033390" cy="3621981"/>
          </a:xfrm>
          <a:prstGeom prst="rect">
            <a:avLst/>
          </a:prstGeom>
        </p:spPr>
      </p:pic>
      <p:graphicFrame>
        <p:nvGraphicFramePr>
          <p:cNvPr id="5" name="对象 4">
            <a:extLst>
              <a:ext uri="{FF2B5EF4-FFF2-40B4-BE49-F238E27FC236}">
                <a16:creationId xmlns:a16="http://schemas.microsoft.com/office/drawing/2014/main" id="{0EC72ED2-9882-8B69-AEEC-5830545C952F}"/>
              </a:ext>
            </a:extLst>
          </p:cNvPr>
          <p:cNvGraphicFramePr>
            <a:graphicFrameLocks noChangeAspect="1"/>
          </p:cNvGraphicFramePr>
          <p:nvPr>
            <p:extLst>
              <p:ext uri="{D42A27DB-BD31-4B8C-83A1-F6EECF244321}">
                <p14:modId xmlns:p14="http://schemas.microsoft.com/office/powerpoint/2010/main" val="2137654331"/>
              </p:ext>
            </p:extLst>
          </p:nvPr>
        </p:nvGraphicFramePr>
        <p:xfrm>
          <a:off x="6654134" y="1395818"/>
          <a:ext cx="4820332" cy="3621981"/>
        </p:xfrm>
        <a:graphic>
          <a:graphicData uri="http://schemas.openxmlformats.org/presentationml/2006/ole">
            <mc:AlternateContent xmlns:mc="http://schemas.openxmlformats.org/markup-compatibility/2006">
              <mc:Choice xmlns:v="urn:schemas-microsoft-com:vml" Requires="v">
                <p:oleObj name="Visio" r:id="rId4" imgW="9677221" imgH="7267439" progId="Visio.Drawing.15">
                  <p:embed/>
                </p:oleObj>
              </mc:Choice>
              <mc:Fallback>
                <p:oleObj name="Visio" r:id="rId4" imgW="9677221" imgH="7267439"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4134" y="1395818"/>
                        <a:ext cx="4820332" cy="3621981"/>
                      </a:xfrm>
                      <a:prstGeom prst="rect">
                        <a:avLst/>
                      </a:prstGeom>
                      <a:noFill/>
                    </p:spPr>
                  </p:pic>
                </p:oleObj>
              </mc:Fallback>
            </mc:AlternateContent>
          </a:graphicData>
        </a:graphic>
      </p:graphicFrame>
      <p:sp>
        <p:nvSpPr>
          <p:cNvPr id="6" name="文本框 5">
            <a:extLst>
              <a:ext uri="{FF2B5EF4-FFF2-40B4-BE49-F238E27FC236}">
                <a16:creationId xmlns:a16="http://schemas.microsoft.com/office/drawing/2014/main" id="{D121AB84-9C8F-B2AC-2B78-2831F1360E03}"/>
              </a:ext>
            </a:extLst>
          </p:cNvPr>
          <p:cNvSpPr txBox="1"/>
          <p:nvPr/>
        </p:nvSpPr>
        <p:spPr>
          <a:xfrm>
            <a:off x="1697907" y="5062072"/>
            <a:ext cx="2844596"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虚拟手及关节姿态界面</a:t>
            </a:r>
            <a:endParaRPr lang="zh-CN" altLang="en-US" sz="2000" b="1" dirty="0"/>
          </a:p>
        </p:txBody>
      </p:sp>
      <p:sp>
        <p:nvSpPr>
          <p:cNvPr id="8" name="文本框 7">
            <a:extLst>
              <a:ext uri="{FF2B5EF4-FFF2-40B4-BE49-F238E27FC236}">
                <a16:creationId xmlns:a16="http://schemas.microsoft.com/office/drawing/2014/main" id="{D18AAA46-AE21-B0BE-95BA-EEE6A9B335C2}"/>
              </a:ext>
            </a:extLst>
          </p:cNvPr>
          <p:cNvSpPr txBox="1"/>
          <p:nvPr/>
        </p:nvSpPr>
        <p:spPr>
          <a:xfrm>
            <a:off x="7575756" y="5062072"/>
            <a:ext cx="2918337"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大屏环境下的应用场景</a:t>
            </a:r>
            <a:endParaRPr lang="zh-CN" altLang="en-US" sz="2000" b="1" dirty="0"/>
          </a:p>
        </p:txBody>
      </p:sp>
      <p:sp>
        <p:nvSpPr>
          <p:cNvPr id="12" name="矩形 11">
            <a:extLst>
              <a:ext uri="{FF2B5EF4-FFF2-40B4-BE49-F238E27FC236}">
                <a16:creationId xmlns:a16="http://schemas.microsoft.com/office/drawing/2014/main" id="{B79250BA-BE9B-9841-42D9-7EA6FDC234B5}"/>
              </a:ext>
            </a:extLst>
          </p:cNvPr>
          <p:cNvSpPr/>
          <p:nvPr/>
        </p:nvSpPr>
        <p:spPr>
          <a:xfrm>
            <a:off x="6150780" y="1051497"/>
            <a:ext cx="55251" cy="5353941"/>
          </a:xfrm>
          <a:prstGeom prst="rect">
            <a:avLst/>
          </a:prstGeom>
          <a:noFill/>
          <a:ln w="63500" cap="rnd">
            <a:solidFill>
              <a:schemeClr val="accent1">
                <a:lumMod val="40000"/>
                <a:lumOff val="60000"/>
              </a:schemeClr>
            </a:solidFill>
            <a:prstDash val="sysDash"/>
            <a:round/>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9483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64895-DF07-94CD-A0F1-4750F8289299}"/>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8EDCB203-9042-5C22-1C99-2A1395893431}"/>
              </a:ext>
            </a:extLst>
          </p:cNvPr>
          <p:cNvSpPr txBox="1"/>
          <p:nvPr/>
        </p:nvSpPr>
        <p:spPr>
          <a:xfrm>
            <a:off x="2177143" y="1259175"/>
            <a:ext cx="7837714" cy="4339650"/>
          </a:xfrm>
          <a:prstGeom prst="rect">
            <a:avLst/>
          </a:prstGeom>
          <a:noFill/>
          <a:ln>
            <a:noFill/>
          </a:ln>
        </p:spPr>
        <p:txBody>
          <a:bodyPr wrap="square" rtlCol="0">
            <a:spAutoFit/>
          </a:bodyPr>
          <a:lstStyle>
            <a:defPPr>
              <a:defRPr lang="zh-CN"/>
            </a:defPPr>
            <a:lvl1pPr algn="ctr">
              <a:defRPr sz="13800" b="1">
                <a:solidFill>
                  <a:schemeClr val="tx1">
                    <a:lumMod val="50000"/>
                    <a:lumOff val="50000"/>
                    <a:alpha val="23000"/>
                  </a:schemeClr>
                </a:solidFill>
                <a:latin typeface="微软雅黑" panose="020B0503020204020204" pitchFamily="34" charset="-122"/>
                <a:ea typeface="微软雅黑" panose="020B0503020204020204" pitchFamily="34" charset="-122"/>
              </a:defRPr>
            </a:lvl1pPr>
          </a:lstStyle>
          <a:p>
            <a:r>
              <a:rPr lang="en-US" altLang="zh-CN" dirty="0"/>
              <a:t>PART</a:t>
            </a:r>
          </a:p>
          <a:p>
            <a:r>
              <a:rPr lang="en-US" altLang="zh-CN" dirty="0"/>
              <a:t>THREE</a:t>
            </a:r>
          </a:p>
        </p:txBody>
      </p:sp>
      <p:sp>
        <p:nvSpPr>
          <p:cNvPr id="50" name="矩形 49">
            <a:extLst>
              <a:ext uri="{FF2B5EF4-FFF2-40B4-BE49-F238E27FC236}">
                <a16:creationId xmlns:a16="http://schemas.microsoft.com/office/drawing/2014/main" id="{126FD5AA-3C9B-01EA-1928-EC8752952EC1}"/>
              </a:ext>
            </a:extLst>
          </p:cNvPr>
          <p:cNvSpPr/>
          <p:nvPr/>
        </p:nvSpPr>
        <p:spPr>
          <a:xfrm>
            <a:off x="-1"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AB69021F-62F2-0563-91F6-3ADD5685D873}"/>
              </a:ext>
            </a:extLst>
          </p:cNvPr>
          <p:cNvSpPr/>
          <p:nvPr/>
        </p:nvSpPr>
        <p:spPr>
          <a:xfrm>
            <a:off x="8975725"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67AE9EDF-DFE8-BA13-53B3-DF2E1F39AC45}"/>
              </a:ext>
            </a:extLst>
          </p:cNvPr>
          <p:cNvGrpSpPr/>
          <p:nvPr/>
        </p:nvGrpSpPr>
        <p:grpSpPr>
          <a:xfrm>
            <a:off x="4887549" y="2220549"/>
            <a:ext cx="2416902" cy="2416902"/>
            <a:chOff x="4887549" y="1124584"/>
            <a:chExt cx="2416902" cy="2416902"/>
          </a:xfrm>
        </p:grpSpPr>
        <p:sp>
          <p:nvSpPr>
            <p:cNvPr id="47" name="文本框 46">
              <a:extLst>
                <a:ext uri="{FF2B5EF4-FFF2-40B4-BE49-F238E27FC236}">
                  <a16:creationId xmlns:a16="http://schemas.microsoft.com/office/drawing/2014/main" id="{ACF0D89A-D5DB-507D-3615-4D60CE363D2B}"/>
                </a:ext>
              </a:extLst>
            </p:cNvPr>
            <p:cNvSpPr txBox="1"/>
            <p:nvPr/>
          </p:nvSpPr>
          <p:spPr>
            <a:xfrm>
              <a:off x="4887549" y="1178873"/>
              <a:ext cx="2416902" cy="2308324"/>
            </a:xfrm>
            <a:prstGeom prst="rect">
              <a:avLst/>
            </a:prstGeom>
            <a:noFill/>
            <a:ln>
              <a:noFill/>
            </a:ln>
          </p:spPr>
          <p:txBody>
            <a:bodyPr wrap="square" rtlCol="0">
              <a:spAutoFit/>
            </a:bodyPr>
            <a:lstStyle/>
            <a:p>
              <a:pPr algn="ctr"/>
              <a:r>
                <a:rPr lang="zh-CN" altLang="en-US" sz="7200" b="1" dirty="0">
                  <a:solidFill>
                    <a:schemeClr val="accent1"/>
                  </a:solidFill>
                  <a:latin typeface="微软雅黑" panose="020B0503020204020204" pitchFamily="34" charset="-122"/>
                </a:rPr>
                <a:t>总结展望</a:t>
              </a:r>
            </a:p>
          </p:txBody>
        </p:sp>
        <p:sp>
          <p:nvSpPr>
            <p:cNvPr id="2" name="矩形 1">
              <a:extLst>
                <a:ext uri="{FF2B5EF4-FFF2-40B4-BE49-F238E27FC236}">
                  <a16:creationId xmlns:a16="http://schemas.microsoft.com/office/drawing/2014/main" id="{26352735-E0FE-D799-2209-0E89E9DBBBC0}"/>
                </a:ext>
              </a:extLst>
            </p:cNvPr>
            <p:cNvSpPr/>
            <p:nvPr/>
          </p:nvSpPr>
          <p:spPr>
            <a:xfrm>
              <a:off x="4887549" y="1124584"/>
              <a:ext cx="2416902" cy="24169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71108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217DE-82D8-6FE3-D670-996D41911BEF}"/>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ED8EFAC5-F814-C0CA-8A37-5E76E2B1870C}"/>
              </a:ext>
            </a:extLst>
          </p:cNvPr>
          <p:cNvSpPr txBox="1"/>
          <p:nvPr/>
        </p:nvSpPr>
        <p:spPr>
          <a:xfrm>
            <a:off x="695324" y="287665"/>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总结与展望</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总结</a:t>
            </a:r>
          </a:p>
        </p:txBody>
      </p:sp>
      <p:sp>
        <p:nvSpPr>
          <p:cNvPr id="4" name="灯片编号占位符 3">
            <a:extLst>
              <a:ext uri="{FF2B5EF4-FFF2-40B4-BE49-F238E27FC236}">
                <a16:creationId xmlns:a16="http://schemas.microsoft.com/office/drawing/2014/main" id="{BE1A147C-30B4-685E-77B5-4E2649305F95}"/>
              </a:ext>
            </a:extLst>
          </p:cNvPr>
          <p:cNvSpPr>
            <a:spLocks noGrp="1"/>
          </p:cNvSpPr>
          <p:nvPr>
            <p:ph type="sldNum" sz="quarter" idx="12"/>
          </p:nvPr>
        </p:nvSpPr>
        <p:spPr/>
        <p:txBody>
          <a:bodyPr/>
          <a:lstStyle/>
          <a:p>
            <a:fld id="{51D91E7F-84B6-4064-9D4E-CC7D244BCA04}" type="slidenum">
              <a:rPr lang="zh-CN" altLang="en-US" smtClean="0"/>
              <a:pPr/>
              <a:t>29</a:t>
            </a:fld>
            <a:endParaRPr lang="zh-CN" altLang="en-US" dirty="0"/>
          </a:p>
        </p:txBody>
      </p:sp>
      <p:grpSp>
        <p:nvGrpSpPr>
          <p:cNvPr id="2" name="组合 1">
            <a:extLst>
              <a:ext uri="{FF2B5EF4-FFF2-40B4-BE49-F238E27FC236}">
                <a16:creationId xmlns:a16="http://schemas.microsoft.com/office/drawing/2014/main" id="{50ACF67C-6859-5D4E-15F0-A6DF076F5F70}"/>
              </a:ext>
            </a:extLst>
          </p:cNvPr>
          <p:cNvGrpSpPr/>
          <p:nvPr/>
        </p:nvGrpSpPr>
        <p:grpSpPr>
          <a:xfrm>
            <a:off x="1188159" y="3044779"/>
            <a:ext cx="9815681" cy="882691"/>
            <a:chOff x="2212806" y="3068015"/>
            <a:chExt cx="9815681" cy="769628"/>
          </a:xfrm>
        </p:grpSpPr>
        <p:sp>
          <p:nvSpPr>
            <p:cNvPr id="3" name="色块">
              <a:extLst>
                <a:ext uri="{FF2B5EF4-FFF2-40B4-BE49-F238E27FC236}">
                  <a16:creationId xmlns:a16="http://schemas.microsoft.com/office/drawing/2014/main" id="{396D6F75-5C61-4980-E5A9-F5B4E633BEB7}"/>
                </a:ext>
              </a:extLst>
            </p:cNvPr>
            <p:cNvSpPr>
              <a:spLocks noChangeAspect="1"/>
            </p:cNvSpPr>
            <p:nvPr/>
          </p:nvSpPr>
          <p:spPr bwMode="auto">
            <a:xfrm>
              <a:off x="3227633" y="3068016"/>
              <a:ext cx="8800854" cy="769627"/>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5" name="坚持引培并重">
              <a:extLst>
                <a:ext uri="{FF2B5EF4-FFF2-40B4-BE49-F238E27FC236}">
                  <a16:creationId xmlns:a16="http://schemas.microsoft.com/office/drawing/2014/main" id="{CAF89865-C638-EF15-64A5-FE725ED9D8C5}"/>
                </a:ext>
              </a:extLst>
            </p:cNvPr>
            <p:cNvSpPr txBox="1"/>
            <p:nvPr/>
          </p:nvSpPr>
          <p:spPr bwMode="auto">
            <a:xfrm>
              <a:off x="3464547" y="3068016"/>
              <a:ext cx="8394078" cy="724555"/>
            </a:xfrm>
            <a:prstGeom prst="rect">
              <a:avLst/>
            </a:prstGeom>
            <a:noFill/>
          </p:spPr>
          <p:txBody>
            <a:bodyPr wrap="square">
              <a:spAutoFit/>
              <a:scene3d>
                <a:camera prst="orthographicFront"/>
                <a:lightRig rig="threePt" dir="t"/>
              </a:scene3d>
              <a:sp3d contourW="12700"/>
            </a:bodyPr>
            <a:lstStyle/>
            <a:p>
              <a:pPr algn="just" defTabSz="457200" fontAlgn="auto">
                <a:spcBef>
                  <a:spcPts val="0"/>
                </a:spcBef>
                <a:spcAft>
                  <a:spcPts val="0"/>
                </a:spcAft>
                <a:defRPr/>
              </a:pPr>
              <a:r>
                <a:rPr lang="zh-CN" altLang="en-US" sz="2400" dirty="0">
                  <a:latin typeface="宋体" panose="02010600030101010101" pitchFamily="2" charset="-122"/>
                  <a:ea typeface="宋体" panose="02010600030101010101" pitchFamily="2" charset="-122"/>
                  <a:cs typeface="+mn-ea"/>
                  <a:sym typeface="+mn-lt"/>
                </a:rPr>
                <a:t>研究了</a:t>
              </a:r>
              <a:r>
                <a:rPr lang="zh-CN" altLang="en-US" sz="2400" b="1" dirty="0">
                  <a:latin typeface="宋体" panose="02010600030101010101" pitchFamily="2" charset="-122"/>
                  <a:ea typeface="宋体" panose="02010600030101010101" pitchFamily="2" charset="-122"/>
                  <a:cs typeface="+mn-ea"/>
                  <a:sym typeface="+mn-lt"/>
                </a:rPr>
                <a:t>一种手势交互实现方法</a:t>
              </a:r>
              <a:r>
                <a:rPr lang="zh-CN" altLang="en-US" sz="2400" dirty="0">
                  <a:latin typeface="宋体" panose="02010600030101010101" pitchFamily="2" charset="-122"/>
                  <a:ea typeface="宋体" panose="02010600030101010101" pitchFamily="2" charset="-122"/>
                  <a:cs typeface="+mn-ea"/>
                  <a:sym typeface="+mn-lt"/>
                </a:rPr>
                <a:t>，探究了</a:t>
              </a:r>
              <a:r>
                <a:rPr lang="zh-CN" altLang="en-US" sz="2400" b="1" dirty="0">
                  <a:latin typeface="宋体" panose="02010600030101010101" pitchFamily="2" charset="-122"/>
                  <a:ea typeface="宋体" panose="02010600030101010101" pitchFamily="2" charset="-122"/>
                  <a:cs typeface="+mn-ea"/>
                  <a:sym typeface="+mn-lt"/>
                </a:rPr>
                <a:t>震颤与交互意图</a:t>
              </a:r>
              <a:r>
                <a:rPr lang="zh-CN" altLang="en-US" sz="2400" dirty="0">
                  <a:latin typeface="宋体" panose="02010600030101010101" pitchFamily="2" charset="-122"/>
                  <a:ea typeface="宋体" panose="02010600030101010101" pitchFamily="2" charset="-122"/>
                  <a:cs typeface="+mn-ea"/>
                  <a:sym typeface="+mn-lt"/>
                </a:rPr>
                <a:t>的可行性，为手势交互中误识别问题提供一种研究思路。</a:t>
              </a:r>
            </a:p>
          </p:txBody>
        </p:sp>
        <p:sp>
          <p:nvSpPr>
            <p:cNvPr id="6" name="矩形 5">
              <a:extLst>
                <a:ext uri="{FF2B5EF4-FFF2-40B4-BE49-F238E27FC236}">
                  <a16:creationId xmlns:a16="http://schemas.microsoft.com/office/drawing/2014/main" id="{C5BB14FE-ED09-CA95-0E9A-1E86B708449C}"/>
                </a:ext>
              </a:extLst>
            </p:cNvPr>
            <p:cNvSpPr/>
            <p:nvPr/>
          </p:nvSpPr>
          <p:spPr>
            <a:xfrm>
              <a:off x="2212806" y="3068015"/>
              <a:ext cx="844965" cy="769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n-ea"/>
                </a:rPr>
                <a:t>2</a:t>
              </a:r>
              <a:endParaRPr lang="zh-CN" altLang="en-US" sz="2000" b="1" dirty="0">
                <a:latin typeface="+mn-ea"/>
              </a:endParaRPr>
            </a:p>
          </p:txBody>
        </p:sp>
      </p:grpSp>
      <p:sp>
        <p:nvSpPr>
          <p:cNvPr id="7" name="色块">
            <a:extLst>
              <a:ext uri="{FF2B5EF4-FFF2-40B4-BE49-F238E27FC236}">
                <a16:creationId xmlns:a16="http://schemas.microsoft.com/office/drawing/2014/main" id="{E077BFD4-6334-537A-FC13-AD9E921B8E21}"/>
              </a:ext>
            </a:extLst>
          </p:cNvPr>
          <p:cNvSpPr>
            <a:spLocks noChangeAspect="1"/>
          </p:cNvSpPr>
          <p:nvPr/>
        </p:nvSpPr>
        <p:spPr bwMode="auto">
          <a:xfrm>
            <a:off x="2202986" y="1702383"/>
            <a:ext cx="8800854" cy="882690"/>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10" name="矩形 9">
            <a:extLst>
              <a:ext uri="{FF2B5EF4-FFF2-40B4-BE49-F238E27FC236}">
                <a16:creationId xmlns:a16="http://schemas.microsoft.com/office/drawing/2014/main" id="{678701F5-077E-0EEF-0279-C346B2613E57}"/>
              </a:ext>
            </a:extLst>
          </p:cNvPr>
          <p:cNvSpPr/>
          <p:nvPr/>
        </p:nvSpPr>
        <p:spPr>
          <a:xfrm>
            <a:off x="1188158" y="1682407"/>
            <a:ext cx="844965" cy="9026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n-ea"/>
              </a:rPr>
              <a:t>1</a:t>
            </a:r>
            <a:endParaRPr lang="zh-CN" altLang="en-US" sz="2000" b="1" dirty="0">
              <a:latin typeface="+mn-ea"/>
            </a:endParaRPr>
          </a:p>
        </p:txBody>
      </p:sp>
      <p:sp>
        <p:nvSpPr>
          <p:cNvPr id="12" name="坚持引培并重">
            <a:extLst>
              <a:ext uri="{FF2B5EF4-FFF2-40B4-BE49-F238E27FC236}">
                <a16:creationId xmlns:a16="http://schemas.microsoft.com/office/drawing/2014/main" id="{AD77F1C5-3011-1D18-7D0C-CB1D1BE809C4}"/>
              </a:ext>
            </a:extLst>
          </p:cNvPr>
          <p:cNvSpPr txBox="1"/>
          <p:nvPr/>
        </p:nvSpPr>
        <p:spPr bwMode="auto">
          <a:xfrm>
            <a:off x="2439900" y="1894209"/>
            <a:ext cx="8248401" cy="461665"/>
          </a:xfrm>
          <a:prstGeom prst="rect">
            <a:avLst/>
          </a:prstGeom>
          <a:noFill/>
        </p:spPr>
        <p:txBody>
          <a:bodyPr wrap="square">
            <a:spAutoFit/>
            <a:scene3d>
              <a:camera prst="orthographicFront"/>
              <a:lightRig rig="threePt" dir="t"/>
            </a:scene3d>
            <a:sp3d contourW="12700"/>
          </a:bodyPr>
          <a:lstStyle/>
          <a:p>
            <a:pPr defTabSz="457200" fontAlgn="auto">
              <a:spcBef>
                <a:spcPts val="0"/>
              </a:spcBef>
              <a:spcAft>
                <a:spcPts val="0"/>
              </a:spcAft>
              <a:defRPr/>
            </a:pPr>
            <a:r>
              <a:rPr lang="zh-CN" altLang="en-US" sz="2400" dirty="0">
                <a:latin typeface="宋体" panose="02010600030101010101" pitchFamily="2" charset="-122"/>
                <a:ea typeface="宋体" panose="02010600030101010101" pitchFamily="2" charset="-122"/>
                <a:cs typeface="+mn-ea"/>
                <a:sym typeface="+mn-lt"/>
              </a:rPr>
              <a:t>研究了一种</a:t>
            </a:r>
            <a:r>
              <a:rPr lang="zh-CN" altLang="en-US" sz="2400" b="1" dirty="0">
                <a:latin typeface="宋体" panose="02010600030101010101" pitchFamily="2" charset="-122"/>
                <a:ea typeface="宋体" panose="02010600030101010101" pitchFamily="2" charset="-122"/>
                <a:cs typeface="+mn-ea"/>
                <a:sym typeface="+mn-lt"/>
              </a:rPr>
              <a:t>融合手部约束的全手行为跟踪算法。</a:t>
            </a:r>
            <a:endParaRPr lang="zh-CN" altLang="en-US" sz="2400" dirty="0">
              <a:latin typeface="宋体" panose="02010600030101010101" pitchFamily="2" charset="-122"/>
              <a:ea typeface="宋体" panose="02010600030101010101" pitchFamily="2" charset="-122"/>
              <a:cs typeface="+mn-ea"/>
              <a:sym typeface="+mn-lt"/>
            </a:endParaRPr>
          </a:p>
        </p:txBody>
      </p:sp>
      <p:grpSp>
        <p:nvGrpSpPr>
          <p:cNvPr id="13" name="组合 12">
            <a:extLst>
              <a:ext uri="{FF2B5EF4-FFF2-40B4-BE49-F238E27FC236}">
                <a16:creationId xmlns:a16="http://schemas.microsoft.com/office/drawing/2014/main" id="{18730534-09B4-00D7-F7BF-AF5507FEAC25}"/>
              </a:ext>
            </a:extLst>
          </p:cNvPr>
          <p:cNvGrpSpPr/>
          <p:nvPr/>
        </p:nvGrpSpPr>
        <p:grpSpPr>
          <a:xfrm>
            <a:off x="1188157" y="4529406"/>
            <a:ext cx="9815683" cy="917531"/>
            <a:chOff x="2274165" y="3231018"/>
            <a:chExt cx="9815683" cy="1344101"/>
          </a:xfrm>
        </p:grpSpPr>
        <p:sp>
          <p:nvSpPr>
            <p:cNvPr id="15" name="色块">
              <a:extLst>
                <a:ext uri="{FF2B5EF4-FFF2-40B4-BE49-F238E27FC236}">
                  <a16:creationId xmlns:a16="http://schemas.microsoft.com/office/drawing/2014/main" id="{F128B265-4275-B366-9554-59DDFEBA9B60}"/>
                </a:ext>
              </a:extLst>
            </p:cNvPr>
            <p:cNvSpPr>
              <a:spLocks noChangeAspect="1"/>
            </p:cNvSpPr>
            <p:nvPr/>
          </p:nvSpPr>
          <p:spPr bwMode="auto">
            <a:xfrm>
              <a:off x="3288994" y="3231018"/>
              <a:ext cx="8800854" cy="1344101"/>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16" name="坚持引培并重">
              <a:extLst>
                <a:ext uri="{FF2B5EF4-FFF2-40B4-BE49-F238E27FC236}">
                  <a16:creationId xmlns:a16="http://schemas.microsoft.com/office/drawing/2014/main" id="{24DBADDF-66B4-6767-6752-D0913D1EF7D0}"/>
                </a:ext>
              </a:extLst>
            </p:cNvPr>
            <p:cNvSpPr txBox="1"/>
            <p:nvPr/>
          </p:nvSpPr>
          <p:spPr bwMode="auto">
            <a:xfrm>
              <a:off x="3464549" y="3269719"/>
              <a:ext cx="8248399" cy="1217336"/>
            </a:xfrm>
            <a:prstGeom prst="rect">
              <a:avLst/>
            </a:prstGeom>
            <a:noFill/>
          </p:spPr>
          <p:txBody>
            <a:bodyPr wrap="square">
              <a:spAutoFit/>
              <a:scene3d>
                <a:camera prst="orthographicFront"/>
                <a:lightRig rig="threePt" dir="t"/>
              </a:scene3d>
              <a:sp3d contourW="12700"/>
            </a:bodyPr>
            <a:lstStyle/>
            <a:p>
              <a:pPr defTabSz="457200" fontAlgn="auto">
                <a:spcBef>
                  <a:spcPts val="0"/>
                </a:spcBef>
                <a:spcAft>
                  <a:spcPts val="0"/>
                </a:spcAft>
                <a:defRPr/>
              </a:pPr>
              <a:r>
                <a:rPr lang="zh-CN" altLang="en-US" sz="2400" dirty="0">
                  <a:latin typeface="宋体" panose="02010600030101010101" pitchFamily="2" charset="-122"/>
                  <a:ea typeface="宋体" panose="02010600030101010101" pitchFamily="2" charset="-122"/>
                  <a:cs typeface="+mn-ea"/>
                  <a:sym typeface="+mn-lt"/>
                </a:rPr>
                <a:t>设计并实现了一个</a:t>
              </a:r>
              <a:r>
                <a:rPr lang="zh-CN" altLang="en-US" sz="2400" b="1" dirty="0">
                  <a:latin typeface="宋体" panose="02010600030101010101" pitchFamily="2" charset="-122"/>
                  <a:ea typeface="宋体" panose="02010600030101010101" pitchFamily="2" charset="-122"/>
                  <a:cs typeface="+mn-ea"/>
                  <a:sym typeface="+mn-lt"/>
                </a:rPr>
                <a:t>空中手势交互原型系统</a:t>
              </a:r>
              <a:r>
                <a:rPr lang="en-US" altLang="zh-CN" sz="2400" dirty="0">
                  <a:latin typeface="宋体" panose="02010600030101010101" pitchFamily="2" charset="-122"/>
                  <a:ea typeface="宋体" panose="02010600030101010101" pitchFamily="2" charset="-122"/>
                  <a:cs typeface="+mn-ea"/>
                  <a:sym typeface="+mn-lt"/>
                </a:rPr>
                <a:t>iGestureGlove</a:t>
              </a:r>
              <a:r>
                <a:rPr lang="zh-CN" altLang="en-US" sz="2400" dirty="0">
                  <a:latin typeface="宋体" panose="02010600030101010101" pitchFamily="2" charset="-122"/>
                  <a:ea typeface="宋体" panose="02010600030101010101" pitchFamily="2" charset="-122"/>
                  <a:cs typeface="+mn-ea"/>
                  <a:sym typeface="+mn-lt"/>
                </a:rPr>
                <a:t>，研究了一种</a:t>
              </a:r>
              <a:r>
                <a:rPr lang="zh-CN" altLang="en-US" sz="2400" b="1" dirty="0">
                  <a:latin typeface="宋体" panose="02010600030101010101" pitchFamily="2" charset="-122"/>
                  <a:ea typeface="宋体" panose="02010600030101010101" pitchFamily="2" charset="-122"/>
                  <a:cs typeface="+mn-ea"/>
                  <a:sym typeface="+mn-lt"/>
                </a:rPr>
                <a:t>模块化数据手套</a:t>
              </a:r>
              <a:r>
                <a:rPr lang="zh-CN" altLang="en-US" sz="2400" dirty="0">
                  <a:latin typeface="宋体" panose="02010600030101010101" pitchFamily="2" charset="-122"/>
                  <a:ea typeface="宋体" panose="02010600030101010101" pitchFamily="2" charset="-122"/>
                  <a:cs typeface="+mn-ea"/>
                  <a:sym typeface="+mn-lt"/>
                </a:rPr>
                <a:t>。</a:t>
              </a:r>
            </a:p>
          </p:txBody>
        </p:sp>
        <p:sp>
          <p:nvSpPr>
            <p:cNvPr id="17" name="矩形 16">
              <a:extLst>
                <a:ext uri="{FF2B5EF4-FFF2-40B4-BE49-F238E27FC236}">
                  <a16:creationId xmlns:a16="http://schemas.microsoft.com/office/drawing/2014/main" id="{57FCB677-3181-E074-2CC7-57068C30879C}"/>
                </a:ext>
              </a:extLst>
            </p:cNvPr>
            <p:cNvSpPr/>
            <p:nvPr/>
          </p:nvSpPr>
          <p:spPr>
            <a:xfrm>
              <a:off x="2274165" y="3231018"/>
              <a:ext cx="844965" cy="1344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n-ea"/>
                </a:rPr>
                <a:t>3</a:t>
              </a:r>
              <a:endParaRPr lang="zh-CN" altLang="en-US" sz="2000" b="1" dirty="0">
                <a:latin typeface="+mn-ea"/>
              </a:endParaRPr>
            </a:p>
          </p:txBody>
        </p:sp>
      </p:grpSp>
    </p:spTree>
    <p:extLst>
      <p:ext uri="{BB962C8B-B14F-4D97-AF65-F5344CB8AC3E}">
        <p14:creationId xmlns:p14="http://schemas.microsoft.com/office/powerpoint/2010/main" val="2679110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177143" y="1259175"/>
            <a:ext cx="7837714" cy="4339650"/>
          </a:xfrm>
          <a:prstGeom prst="rect">
            <a:avLst/>
          </a:prstGeom>
          <a:noFill/>
          <a:ln>
            <a:noFill/>
          </a:ln>
        </p:spPr>
        <p:txBody>
          <a:bodyPr wrap="square" rtlCol="0">
            <a:spAutoFit/>
          </a:bodyPr>
          <a:lstStyle/>
          <a:p>
            <a:pPr algn="ctr"/>
            <a:r>
              <a:rPr lang="en-US" altLang="zh-CN" sz="13800" b="1" dirty="0">
                <a:solidFill>
                  <a:schemeClr val="tx1">
                    <a:lumMod val="50000"/>
                    <a:lumOff val="50000"/>
                    <a:alpha val="23000"/>
                  </a:schemeClr>
                </a:solidFill>
                <a:latin typeface="微软雅黑" panose="020B0503020204020204" pitchFamily="34" charset="-122"/>
                <a:ea typeface="微软雅黑" panose="020B0503020204020204" pitchFamily="34" charset="-122"/>
              </a:rPr>
              <a:t>PART</a:t>
            </a:r>
          </a:p>
          <a:p>
            <a:pPr algn="ctr"/>
            <a:r>
              <a:rPr lang="en-US" altLang="zh-CN" sz="13800" b="1" dirty="0">
                <a:solidFill>
                  <a:schemeClr val="tx1">
                    <a:lumMod val="50000"/>
                    <a:lumOff val="50000"/>
                    <a:alpha val="23000"/>
                  </a:schemeClr>
                </a:solidFill>
                <a:latin typeface="微软雅黑" panose="020B0503020204020204" pitchFamily="34" charset="-122"/>
                <a:ea typeface="微软雅黑" panose="020B0503020204020204" pitchFamily="34" charset="-122"/>
              </a:rPr>
              <a:t>ONE</a:t>
            </a:r>
          </a:p>
        </p:txBody>
      </p:sp>
      <p:sp>
        <p:nvSpPr>
          <p:cNvPr id="50" name="矩形 49"/>
          <p:cNvSpPr/>
          <p:nvPr/>
        </p:nvSpPr>
        <p:spPr>
          <a:xfrm>
            <a:off x="-1"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8975725"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4887549" y="2220549"/>
            <a:ext cx="2416902" cy="2416902"/>
            <a:chOff x="4887549" y="1124584"/>
            <a:chExt cx="2416902" cy="2416902"/>
          </a:xfrm>
        </p:grpSpPr>
        <p:sp>
          <p:nvSpPr>
            <p:cNvPr id="47" name="文本框 46"/>
            <p:cNvSpPr txBox="1"/>
            <p:nvPr/>
          </p:nvSpPr>
          <p:spPr>
            <a:xfrm>
              <a:off x="4887549" y="1178873"/>
              <a:ext cx="2416902" cy="2308324"/>
            </a:xfrm>
            <a:prstGeom prst="rect">
              <a:avLst/>
            </a:prstGeom>
            <a:noFill/>
            <a:ln>
              <a:noFill/>
            </a:ln>
          </p:spPr>
          <p:txBody>
            <a:bodyPr wrap="square" rtlCol="0">
              <a:spAutoFit/>
            </a:bodyPr>
            <a:lstStyle/>
            <a:p>
              <a:pPr algn="ctr"/>
              <a:r>
                <a:rPr lang="zh-CN" altLang="en-US" sz="7200" b="1" dirty="0">
                  <a:solidFill>
                    <a:schemeClr val="accent1"/>
                  </a:solidFill>
                  <a:latin typeface="微软雅黑" panose="020B0503020204020204" pitchFamily="34" charset="-122"/>
                  <a:ea typeface="微软雅黑" panose="020B0503020204020204" pitchFamily="34" charset="-122"/>
                </a:rPr>
                <a:t>研究</a:t>
              </a:r>
              <a:endParaRPr lang="en-US" altLang="zh-CN" sz="7200" b="1" dirty="0">
                <a:solidFill>
                  <a:schemeClr val="accent1"/>
                </a:solidFill>
                <a:latin typeface="微软雅黑" panose="020B0503020204020204" pitchFamily="34" charset="-122"/>
                <a:ea typeface="微软雅黑" panose="020B0503020204020204" pitchFamily="34" charset="-122"/>
              </a:endParaRPr>
            </a:p>
            <a:p>
              <a:pPr algn="ctr"/>
              <a:r>
                <a:rPr lang="zh-CN" altLang="en-US" sz="7200" b="1" dirty="0">
                  <a:solidFill>
                    <a:schemeClr val="accent1"/>
                  </a:solidFill>
                  <a:latin typeface="微软雅黑" panose="020B0503020204020204" pitchFamily="34" charset="-122"/>
                  <a:ea typeface="微软雅黑" panose="020B0503020204020204" pitchFamily="34" charset="-122"/>
                </a:rPr>
                <a:t>背景</a:t>
              </a:r>
              <a:endParaRPr lang="en-US" altLang="zh-CN" sz="7200" b="1" dirty="0">
                <a:solidFill>
                  <a:schemeClr val="accent1"/>
                </a:solidFill>
                <a:latin typeface="微软雅黑" panose="020B0503020204020204" pitchFamily="34" charset="-122"/>
                <a:ea typeface="微软雅黑" panose="020B0503020204020204" pitchFamily="34" charset="-122"/>
              </a:endParaRPr>
            </a:p>
          </p:txBody>
        </p:sp>
        <p:sp>
          <p:nvSpPr>
            <p:cNvPr id="2" name="矩形 1"/>
            <p:cNvSpPr/>
            <p:nvPr/>
          </p:nvSpPr>
          <p:spPr>
            <a:xfrm>
              <a:off x="4887549" y="1124584"/>
              <a:ext cx="2416902" cy="24169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68983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3539B-5021-9C0A-8BA6-B2A5A9EF34B2}"/>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A0EEEA65-8FE4-45B9-53DB-D667A367740B}"/>
              </a:ext>
            </a:extLst>
          </p:cNvPr>
          <p:cNvSpPr txBox="1"/>
          <p:nvPr/>
        </p:nvSpPr>
        <p:spPr>
          <a:xfrm>
            <a:off x="695324" y="287665"/>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总结与展望</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展望</a:t>
            </a:r>
          </a:p>
        </p:txBody>
      </p:sp>
      <p:sp>
        <p:nvSpPr>
          <p:cNvPr id="4" name="灯片编号占位符 3">
            <a:extLst>
              <a:ext uri="{FF2B5EF4-FFF2-40B4-BE49-F238E27FC236}">
                <a16:creationId xmlns:a16="http://schemas.microsoft.com/office/drawing/2014/main" id="{AC5B3E69-7E8E-7772-C8A8-FA5B8AF566A5}"/>
              </a:ext>
            </a:extLst>
          </p:cNvPr>
          <p:cNvSpPr>
            <a:spLocks noGrp="1"/>
          </p:cNvSpPr>
          <p:nvPr>
            <p:ph type="sldNum" sz="quarter" idx="12"/>
          </p:nvPr>
        </p:nvSpPr>
        <p:spPr/>
        <p:txBody>
          <a:bodyPr/>
          <a:lstStyle/>
          <a:p>
            <a:fld id="{51D91E7F-84B6-4064-9D4E-CC7D244BCA04}" type="slidenum">
              <a:rPr lang="zh-CN" altLang="en-US" smtClean="0"/>
              <a:pPr/>
              <a:t>30</a:t>
            </a:fld>
            <a:endParaRPr lang="zh-CN" altLang="en-US" dirty="0"/>
          </a:p>
        </p:txBody>
      </p:sp>
      <p:grpSp>
        <p:nvGrpSpPr>
          <p:cNvPr id="2" name="组合 1">
            <a:extLst>
              <a:ext uri="{FF2B5EF4-FFF2-40B4-BE49-F238E27FC236}">
                <a16:creationId xmlns:a16="http://schemas.microsoft.com/office/drawing/2014/main" id="{644C7429-E30B-4DCD-614A-4E3502BA291D}"/>
              </a:ext>
            </a:extLst>
          </p:cNvPr>
          <p:cNvGrpSpPr/>
          <p:nvPr/>
        </p:nvGrpSpPr>
        <p:grpSpPr>
          <a:xfrm>
            <a:off x="1155531" y="2534239"/>
            <a:ext cx="9815681" cy="882691"/>
            <a:chOff x="2212806" y="3068015"/>
            <a:chExt cx="9815681" cy="769628"/>
          </a:xfrm>
        </p:grpSpPr>
        <p:sp>
          <p:nvSpPr>
            <p:cNvPr id="3" name="色块">
              <a:extLst>
                <a:ext uri="{FF2B5EF4-FFF2-40B4-BE49-F238E27FC236}">
                  <a16:creationId xmlns:a16="http://schemas.microsoft.com/office/drawing/2014/main" id="{D73B70D0-3D67-4D5E-C9D0-69CF0DE16D19}"/>
                </a:ext>
              </a:extLst>
            </p:cNvPr>
            <p:cNvSpPr>
              <a:spLocks noChangeAspect="1"/>
            </p:cNvSpPr>
            <p:nvPr/>
          </p:nvSpPr>
          <p:spPr bwMode="auto">
            <a:xfrm>
              <a:off x="3227633" y="3068016"/>
              <a:ext cx="8800854" cy="769627"/>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5" name="坚持引培并重">
              <a:extLst>
                <a:ext uri="{FF2B5EF4-FFF2-40B4-BE49-F238E27FC236}">
                  <a16:creationId xmlns:a16="http://schemas.microsoft.com/office/drawing/2014/main" id="{0048A570-4B3E-1FFF-AF10-027911C07E43}"/>
                </a:ext>
              </a:extLst>
            </p:cNvPr>
            <p:cNvSpPr txBox="1"/>
            <p:nvPr/>
          </p:nvSpPr>
          <p:spPr bwMode="auto">
            <a:xfrm>
              <a:off x="3464547" y="3068016"/>
              <a:ext cx="8394078" cy="724555"/>
            </a:xfrm>
            <a:prstGeom prst="rect">
              <a:avLst/>
            </a:prstGeom>
            <a:noFill/>
          </p:spPr>
          <p:txBody>
            <a:bodyPr wrap="square">
              <a:spAutoFit/>
              <a:scene3d>
                <a:camera prst="orthographicFront"/>
                <a:lightRig rig="threePt" dir="t"/>
              </a:scene3d>
              <a:sp3d contourW="12700"/>
            </a:bodyPr>
            <a:lstStyle/>
            <a:p>
              <a:pPr algn="just" defTabSz="457200" fontAlgn="auto">
                <a:spcBef>
                  <a:spcPts val="0"/>
                </a:spcBef>
                <a:spcAft>
                  <a:spcPts val="0"/>
                </a:spcAft>
                <a:defRPr/>
              </a:pPr>
              <a:r>
                <a:rPr lang="zh-CN" altLang="en-US" sz="2400" dirty="0">
                  <a:latin typeface="宋体" panose="02010600030101010101" pitchFamily="2" charset="-122"/>
                  <a:ea typeface="宋体" panose="02010600030101010101" pitchFamily="2" charset="-122"/>
                  <a:cs typeface="+mn-ea"/>
                  <a:sym typeface="+mn-lt"/>
                </a:rPr>
                <a:t>增加研究的</a:t>
              </a:r>
              <a:r>
                <a:rPr lang="zh-CN" altLang="en-US" sz="2400" b="1" dirty="0">
                  <a:latin typeface="宋体" panose="02010600030101010101" pitchFamily="2" charset="-122"/>
                  <a:ea typeface="宋体" panose="02010600030101010101" pitchFamily="2" charset="-122"/>
                  <a:cs typeface="+mn-ea"/>
                  <a:sym typeface="+mn-lt"/>
                </a:rPr>
                <a:t>手势类型</a:t>
              </a:r>
              <a:r>
                <a:rPr lang="zh-CN" altLang="en-US" sz="2400" dirty="0">
                  <a:latin typeface="宋体" panose="02010600030101010101" pitchFamily="2" charset="-122"/>
                  <a:ea typeface="宋体" panose="02010600030101010101" pitchFamily="2" charset="-122"/>
                  <a:cs typeface="+mn-ea"/>
                  <a:sym typeface="+mn-lt"/>
                </a:rPr>
                <a:t>，以丰富手势的多样性，更全面地捕捉用户的动作，从而提升交互系统的灵活性和适用性。</a:t>
              </a:r>
            </a:p>
          </p:txBody>
        </p:sp>
        <p:sp>
          <p:nvSpPr>
            <p:cNvPr id="6" name="矩形 5">
              <a:extLst>
                <a:ext uri="{FF2B5EF4-FFF2-40B4-BE49-F238E27FC236}">
                  <a16:creationId xmlns:a16="http://schemas.microsoft.com/office/drawing/2014/main" id="{D3E1D59C-6E1D-B4F8-EBDE-E3C5109ADA04}"/>
                </a:ext>
              </a:extLst>
            </p:cNvPr>
            <p:cNvSpPr/>
            <p:nvPr/>
          </p:nvSpPr>
          <p:spPr>
            <a:xfrm>
              <a:off x="2212806" y="3068015"/>
              <a:ext cx="844965" cy="769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n-ea"/>
                </a:rPr>
                <a:t>2</a:t>
              </a:r>
              <a:endParaRPr lang="zh-CN" altLang="en-US" sz="2000" b="1" dirty="0">
                <a:latin typeface="+mn-ea"/>
              </a:endParaRPr>
            </a:p>
          </p:txBody>
        </p:sp>
      </p:grpSp>
      <p:sp>
        <p:nvSpPr>
          <p:cNvPr id="7" name="色块">
            <a:extLst>
              <a:ext uri="{FF2B5EF4-FFF2-40B4-BE49-F238E27FC236}">
                <a16:creationId xmlns:a16="http://schemas.microsoft.com/office/drawing/2014/main" id="{66D91F90-8F1C-C866-8A89-25D93FB1CFC0}"/>
              </a:ext>
            </a:extLst>
          </p:cNvPr>
          <p:cNvSpPr>
            <a:spLocks noChangeAspect="1"/>
          </p:cNvSpPr>
          <p:nvPr/>
        </p:nvSpPr>
        <p:spPr bwMode="auto">
          <a:xfrm>
            <a:off x="2170358" y="1412822"/>
            <a:ext cx="8800854" cy="882689"/>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10" name="矩形 9">
            <a:extLst>
              <a:ext uri="{FF2B5EF4-FFF2-40B4-BE49-F238E27FC236}">
                <a16:creationId xmlns:a16="http://schemas.microsoft.com/office/drawing/2014/main" id="{198CE29A-8D2D-4631-D743-1F3161B8564D}"/>
              </a:ext>
            </a:extLst>
          </p:cNvPr>
          <p:cNvSpPr/>
          <p:nvPr/>
        </p:nvSpPr>
        <p:spPr>
          <a:xfrm>
            <a:off x="1155530" y="1412821"/>
            <a:ext cx="844965" cy="8826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n-ea"/>
              </a:rPr>
              <a:t>1</a:t>
            </a:r>
            <a:endParaRPr lang="zh-CN" altLang="en-US" sz="2000" b="1" dirty="0">
              <a:latin typeface="+mn-ea"/>
            </a:endParaRPr>
          </a:p>
        </p:txBody>
      </p:sp>
      <p:sp>
        <p:nvSpPr>
          <p:cNvPr id="12" name="坚持引培并重">
            <a:extLst>
              <a:ext uri="{FF2B5EF4-FFF2-40B4-BE49-F238E27FC236}">
                <a16:creationId xmlns:a16="http://schemas.microsoft.com/office/drawing/2014/main" id="{F9D2E6FE-19E0-87FB-8358-4F84646B4AE2}"/>
              </a:ext>
            </a:extLst>
          </p:cNvPr>
          <p:cNvSpPr txBox="1"/>
          <p:nvPr/>
        </p:nvSpPr>
        <p:spPr bwMode="auto">
          <a:xfrm>
            <a:off x="2407272" y="1432798"/>
            <a:ext cx="8248401" cy="830997"/>
          </a:xfrm>
          <a:prstGeom prst="rect">
            <a:avLst/>
          </a:prstGeom>
          <a:noFill/>
        </p:spPr>
        <p:txBody>
          <a:bodyPr wrap="square">
            <a:spAutoFit/>
            <a:scene3d>
              <a:camera prst="orthographicFront"/>
              <a:lightRig rig="threePt" dir="t"/>
            </a:scene3d>
            <a:sp3d contourW="12700"/>
          </a:bodyPr>
          <a:lstStyle/>
          <a:p>
            <a:pPr defTabSz="457200" fontAlgn="auto">
              <a:spcBef>
                <a:spcPts val="0"/>
              </a:spcBef>
              <a:spcAft>
                <a:spcPts val="0"/>
              </a:spcAft>
              <a:defRPr/>
            </a:pPr>
            <a:r>
              <a:rPr lang="zh-CN" altLang="en-US" sz="2400" dirty="0">
                <a:latin typeface="宋体" panose="02010600030101010101" pitchFamily="2" charset="-122"/>
                <a:ea typeface="宋体" panose="02010600030101010101" pitchFamily="2" charset="-122"/>
                <a:cs typeface="+mn-ea"/>
                <a:sym typeface="+mn-lt"/>
              </a:rPr>
              <a:t>对手部约束进行</a:t>
            </a:r>
            <a:r>
              <a:rPr lang="zh-CN" altLang="en-US" sz="2400" b="1" dirty="0">
                <a:latin typeface="宋体" panose="02010600030101010101" pitchFamily="2" charset="-122"/>
                <a:ea typeface="宋体" panose="02010600030101010101" pitchFamily="2" charset="-122"/>
                <a:cs typeface="+mn-ea"/>
                <a:sym typeface="+mn-lt"/>
              </a:rPr>
              <a:t>精细化建模</a:t>
            </a:r>
            <a:r>
              <a:rPr lang="zh-CN" altLang="en-US" sz="2400" dirty="0">
                <a:latin typeface="宋体" panose="02010600030101010101" pitchFamily="2" charset="-122"/>
                <a:ea typeface="宋体" panose="02010600030101010101" pitchFamily="2" charset="-122"/>
                <a:cs typeface="+mn-ea"/>
                <a:sym typeface="+mn-lt"/>
              </a:rPr>
              <a:t>，以进一步提高姿态估计方法的准确性。</a:t>
            </a:r>
            <a:endParaRPr lang="en-US" altLang="zh-CN" sz="2400" dirty="0">
              <a:latin typeface="宋体" panose="02010600030101010101" pitchFamily="2" charset="-122"/>
              <a:ea typeface="宋体" panose="02010600030101010101" pitchFamily="2" charset="-122"/>
              <a:cs typeface="+mn-ea"/>
              <a:sym typeface="+mn-lt"/>
            </a:endParaRPr>
          </a:p>
        </p:txBody>
      </p:sp>
      <p:grpSp>
        <p:nvGrpSpPr>
          <p:cNvPr id="13" name="组合 12">
            <a:extLst>
              <a:ext uri="{FF2B5EF4-FFF2-40B4-BE49-F238E27FC236}">
                <a16:creationId xmlns:a16="http://schemas.microsoft.com/office/drawing/2014/main" id="{EDF2F82F-081F-58A5-6B1B-E9F7E662E117}"/>
              </a:ext>
            </a:extLst>
          </p:cNvPr>
          <p:cNvGrpSpPr/>
          <p:nvPr/>
        </p:nvGrpSpPr>
        <p:grpSpPr>
          <a:xfrm>
            <a:off x="1155530" y="3670729"/>
            <a:ext cx="9815682" cy="917531"/>
            <a:chOff x="2278062" y="3231018"/>
            <a:chExt cx="9815682" cy="1344101"/>
          </a:xfrm>
        </p:grpSpPr>
        <p:sp>
          <p:nvSpPr>
            <p:cNvPr id="15" name="色块">
              <a:extLst>
                <a:ext uri="{FF2B5EF4-FFF2-40B4-BE49-F238E27FC236}">
                  <a16:creationId xmlns:a16="http://schemas.microsoft.com/office/drawing/2014/main" id="{552B57A2-E8C1-988E-7DC5-6C3D1FB03FAD}"/>
                </a:ext>
              </a:extLst>
            </p:cNvPr>
            <p:cNvSpPr>
              <a:spLocks noChangeAspect="1"/>
            </p:cNvSpPr>
            <p:nvPr/>
          </p:nvSpPr>
          <p:spPr bwMode="auto">
            <a:xfrm>
              <a:off x="3292890" y="3231018"/>
              <a:ext cx="8800854" cy="1344101"/>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16" name="坚持引培并重">
              <a:extLst>
                <a:ext uri="{FF2B5EF4-FFF2-40B4-BE49-F238E27FC236}">
                  <a16:creationId xmlns:a16="http://schemas.microsoft.com/office/drawing/2014/main" id="{2FA82A60-44FB-B654-131D-538B5023A97F}"/>
                </a:ext>
              </a:extLst>
            </p:cNvPr>
            <p:cNvSpPr txBox="1"/>
            <p:nvPr/>
          </p:nvSpPr>
          <p:spPr bwMode="auto">
            <a:xfrm>
              <a:off x="3464549" y="3269719"/>
              <a:ext cx="8248399" cy="1217336"/>
            </a:xfrm>
            <a:prstGeom prst="rect">
              <a:avLst/>
            </a:prstGeom>
            <a:noFill/>
          </p:spPr>
          <p:txBody>
            <a:bodyPr wrap="square">
              <a:spAutoFit/>
              <a:scene3d>
                <a:camera prst="orthographicFront"/>
                <a:lightRig rig="threePt" dir="t"/>
              </a:scene3d>
              <a:sp3d contourW="12700"/>
            </a:bodyPr>
            <a:lstStyle/>
            <a:p>
              <a:pPr defTabSz="457200" fontAlgn="auto">
                <a:spcBef>
                  <a:spcPts val="0"/>
                </a:spcBef>
                <a:spcAft>
                  <a:spcPts val="0"/>
                </a:spcAft>
                <a:defRPr/>
              </a:pPr>
              <a:r>
                <a:rPr lang="zh-CN" altLang="en-US" sz="2400" dirty="0">
                  <a:latin typeface="宋体" panose="02010600030101010101" pitchFamily="2" charset="-122"/>
                  <a:ea typeface="宋体" panose="02010600030101010101" pitchFamily="2" charset="-122"/>
                  <a:cs typeface="+mn-ea"/>
                  <a:sym typeface="+mn-lt"/>
                </a:rPr>
                <a:t>深入挖掘震颤特征与交互意图的关系，同时研究需要进一步</a:t>
              </a:r>
              <a:r>
                <a:rPr lang="zh-CN" altLang="en-US" sz="2400" b="1" dirty="0">
                  <a:latin typeface="宋体" panose="02010600030101010101" pitchFamily="2" charset="-122"/>
                  <a:ea typeface="宋体" panose="02010600030101010101" pitchFamily="2" charset="-122"/>
                  <a:cs typeface="+mn-ea"/>
                  <a:sym typeface="+mn-lt"/>
                </a:rPr>
                <a:t>拓展与细分用户行为</a:t>
              </a:r>
              <a:r>
                <a:rPr lang="zh-CN" altLang="en-US" sz="2400" dirty="0">
                  <a:latin typeface="宋体" panose="02010600030101010101" pitchFamily="2" charset="-122"/>
                  <a:ea typeface="宋体" panose="02010600030101010101" pitchFamily="2" charset="-122"/>
                  <a:cs typeface="+mn-ea"/>
                  <a:sym typeface="+mn-lt"/>
                </a:rPr>
                <a:t>，定位影响交互意图的震颤特征。</a:t>
              </a:r>
            </a:p>
          </p:txBody>
        </p:sp>
        <p:sp>
          <p:nvSpPr>
            <p:cNvPr id="17" name="矩形 16">
              <a:extLst>
                <a:ext uri="{FF2B5EF4-FFF2-40B4-BE49-F238E27FC236}">
                  <a16:creationId xmlns:a16="http://schemas.microsoft.com/office/drawing/2014/main" id="{FBA2E807-F468-5F19-1A1B-293E2DEF3AA0}"/>
                </a:ext>
              </a:extLst>
            </p:cNvPr>
            <p:cNvSpPr/>
            <p:nvPr/>
          </p:nvSpPr>
          <p:spPr>
            <a:xfrm>
              <a:off x="2278062" y="3231018"/>
              <a:ext cx="844965" cy="1344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n-ea"/>
                </a:rPr>
                <a:t>3</a:t>
              </a:r>
              <a:endParaRPr lang="zh-CN" altLang="en-US" sz="2000" b="1" dirty="0">
                <a:latin typeface="+mn-ea"/>
              </a:endParaRPr>
            </a:p>
          </p:txBody>
        </p:sp>
      </p:grpSp>
      <p:grpSp>
        <p:nvGrpSpPr>
          <p:cNvPr id="8" name="组合 7">
            <a:extLst>
              <a:ext uri="{FF2B5EF4-FFF2-40B4-BE49-F238E27FC236}">
                <a16:creationId xmlns:a16="http://schemas.microsoft.com/office/drawing/2014/main" id="{04F1D218-A224-D984-E4EA-34D12CA0BE72}"/>
              </a:ext>
            </a:extLst>
          </p:cNvPr>
          <p:cNvGrpSpPr/>
          <p:nvPr/>
        </p:nvGrpSpPr>
        <p:grpSpPr>
          <a:xfrm>
            <a:off x="1155530" y="4847567"/>
            <a:ext cx="9815682" cy="917531"/>
            <a:chOff x="2278062" y="3231018"/>
            <a:chExt cx="9815682" cy="1344101"/>
          </a:xfrm>
        </p:grpSpPr>
        <p:sp>
          <p:nvSpPr>
            <p:cNvPr id="9" name="色块">
              <a:extLst>
                <a:ext uri="{FF2B5EF4-FFF2-40B4-BE49-F238E27FC236}">
                  <a16:creationId xmlns:a16="http://schemas.microsoft.com/office/drawing/2014/main" id="{CA7226C6-06C3-239A-5245-D3B5357A93B2}"/>
                </a:ext>
              </a:extLst>
            </p:cNvPr>
            <p:cNvSpPr>
              <a:spLocks noChangeAspect="1"/>
            </p:cNvSpPr>
            <p:nvPr/>
          </p:nvSpPr>
          <p:spPr bwMode="auto">
            <a:xfrm>
              <a:off x="3292890" y="3231018"/>
              <a:ext cx="8800854" cy="1344101"/>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14" name="坚持引培并重">
              <a:extLst>
                <a:ext uri="{FF2B5EF4-FFF2-40B4-BE49-F238E27FC236}">
                  <a16:creationId xmlns:a16="http://schemas.microsoft.com/office/drawing/2014/main" id="{7DD757E6-DCA4-1BF9-A128-E2B75B916B4B}"/>
                </a:ext>
              </a:extLst>
            </p:cNvPr>
            <p:cNvSpPr txBox="1"/>
            <p:nvPr/>
          </p:nvSpPr>
          <p:spPr bwMode="auto">
            <a:xfrm>
              <a:off x="3464549" y="3269719"/>
              <a:ext cx="8248399" cy="1217336"/>
            </a:xfrm>
            <a:prstGeom prst="rect">
              <a:avLst/>
            </a:prstGeom>
            <a:noFill/>
          </p:spPr>
          <p:txBody>
            <a:bodyPr wrap="square">
              <a:spAutoFit/>
              <a:scene3d>
                <a:camera prst="orthographicFront"/>
                <a:lightRig rig="threePt" dir="t"/>
              </a:scene3d>
              <a:sp3d contourW="12700"/>
            </a:bodyPr>
            <a:lstStyle/>
            <a:p>
              <a:pPr defTabSz="457200" fontAlgn="auto">
                <a:spcBef>
                  <a:spcPts val="0"/>
                </a:spcBef>
                <a:spcAft>
                  <a:spcPts val="0"/>
                </a:spcAft>
                <a:defRPr/>
              </a:pPr>
              <a:r>
                <a:rPr lang="zh-CN" altLang="en-US" sz="2400" dirty="0">
                  <a:latin typeface="宋体" panose="02010600030101010101" pitchFamily="2" charset="-122"/>
                  <a:ea typeface="宋体" panose="02010600030101010101" pitchFamily="2" charset="-122"/>
                  <a:cs typeface="+mn-ea"/>
                  <a:sym typeface="+mn-lt"/>
                </a:rPr>
                <a:t>在具体的任务条件与环境中，</a:t>
              </a:r>
              <a:r>
                <a:rPr lang="zh-CN" altLang="en-US" sz="2400" b="1" dirty="0">
                  <a:latin typeface="宋体" panose="02010600030101010101" pitchFamily="2" charset="-122"/>
                  <a:ea typeface="宋体" panose="02010600030101010101" pitchFamily="2" charset="-122"/>
                  <a:cs typeface="+mn-ea"/>
                  <a:sym typeface="+mn-lt"/>
                </a:rPr>
                <a:t>对任务具体化分析</a:t>
              </a:r>
              <a:r>
                <a:rPr lang="zh-CN" altLang="en-US" sz="2400" dirty="0">
                  <a:latin typeface="宋体" panose="02010600030101010101" pitchFamily="2" charset="-122"/>
                  <a:ea typeface="宋体" panose="02010600030101010101" pitchFamily="2" charset="-122"/>
                  <a:cs typeface="+mn-ea"/>
                  <a:sym typeface="+mn-lt"/>
                </a:rPr>
                <a:t>，提高系统对用户意图的理解和识别能力，建立更自然的交互系统。</a:t>
              </a:r>
            </a:p>
          </p:txBody>
        </p:sp>
        <p:sp>
          <p:nvSpPr>
            <p:cNvPr id="18" name="矩形 17">
              <a:extLst>
                <a:ext uri="{FF2B5EF4-FFF2-40B4-BE49-F238E27FC236}">
                  <a16:creationId xmlns:a16="http://schemas.microsoft.com/office/drawing/2014/main" id="{94E5E9CF-945A-19C3-E18A-98709740DD83}"/>
                </a:ext>
              </a:extLst>
            </p:cNvPr>
            <p:cNvSpPr/>
            <p:nvPr/>
          </p:nvSpPr>
          <p:spPr>
            <a:xfrm>
              <a:off x="2278062" y="3231018"/>
              <a:ext cx="844965" cy="1344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n-ea"/>
                </a:rPr>
                <a:t>4</a:t>
              </a:r>
              <a:endParaRPr lang="zh-CN" altLang="en-US" sz="2000" b="1" dirty="0">
                <a:latin typeface="+mn-ea"/>
              </a:endParaRPr>
            </a:p>
          </p:txBody>
        </p:sp>
      </p:grpSp>
    </p:spTree>
    <p:extLst>
      <p:ext uri="{BB962C8B-B14F-4D97-AF65-F5344CB8AC3E}">
        <p14:creationId xmlns:p14="http://schemas.microsoft.com/office/powerpoint/2010/main" val="3512132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A55A4-FAD8-25D7-3B57-1C79061A48F6}"/>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11629BFC-F251-10A0-8BC4-5457B8789CD3}"/>
              </a:ext>
            </a:extLst>
          </p:cNvPr>
          <p:cNvSpPr txBox="1"/>
          <p:nvPr/>
        </p:nvSpPr>
        <p:spPr>
          <a:xfrm>
            <a:off x="2177143" y="1259175"/>
            <a:ext cx="7837714" cy="4339650"/>
          </a:xfrm>
          <a:prstGeom prst="rect">
            <a:avLst/>
          </a:prstGeom>
          <a:noFill/>
          <a:ln>
            <a:noFill/>
          </a:ln>
        </p:spPr>
        <p:txBody>
          <a:bodyPr wrap="square" rtlCol="0">
            <a:spAutoFit/>
          </a:bodyPr>
          <a:lstStyle>
            <a:defPPr>
              <a:defRPr lang="zh-CN"/>
            </a:defPPr>
            <a:lvl1pPr algn="ctr">
              <a:defRPr sz="13800" b="1">
                <a:solidFill>
                  <a:schemeClr val="tx1">
                    <a:lumMod val="50000"/>
                    <a:lumOff val="50000"/>
                    <a:alpha val="23000"/>
                  </a:schemeClr>
                </a:solidFill>
                <a:latin typeface="微软雅黑" panose="020B0503020204020204" pitchFamily="34" charset="-122"/>
                <a:ea typeface="微软雅黑" panose="020B0503020204020204" pitchFamily="34" charset="-122"/>
              </a:defRPr>
            </a:lvl1pPr>
          </a:lstStyle>
          <a:p>
            <a:r>
              <a:rPr lang="en-US" altLang="zh-CN" dirty="0"/>
              <a:t>PART</a:t>
            </a:r>
          </a:p>
          <a:p>
            <a:r>
              <a:rPr lang="en-US" altLang="zh-CN" dirty="0"/>
              <a:t>FOUR</a:t>
            </a:r>
          </a:p>
        </p:txBody>
      </p:sp>
      <p:sp>
        <p:nvSpPr>
          <p:cNvPr id="50" name="矩形 49">
            <a:extLst>
              <a:ext uri="{FF2B5EF4-FFF2-40B4-BE49-F238E27FC236}">
                <a16:creationId xmlns:a16="http://schemas.microsoft.com/office/drawing/2014/main" id="{D29BE2E5-0F57-E4EE-425F-009C6AD9CE0E}"/>
              </a:ext>
            </a:extLst>
          </p:cNvPr>
          <p:cNvSpPr/>
          <p:nvPr/>
        </p:nvSpPr>
        <p:spPr>
          <a:xfrm>
            <a:off x="-1"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DD95CE2B-7809-1FA6-C646-7970C45F36B4}"/>
              </a:ext>
            </a:extLst>
          </p:cNvPr>
          <p:cNvSpPr/>
          <p:nvPr/>
        </p:nvSpPr>
        <p:spPr>
          <a:xfrm>
            <a:off x="8975725"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B9AC8D99-0FE3-1F3C-81C2-3E6718C18783}"/>
              </a:ext>
            </a:extLst>
          </p:cNvPr>
          <p:cNvGrpSpPr/>
          <p:nvPr/>
        </p:nvGrpSpPr>
        <p:grpSpPr>
          <a:xfrm>
            <a:off x="4887549" y="2220549"/>
            <a:ext cx="2416902" cy="2416902"/>
            <a:chOff x="4887549" y="1124584"/>
            <a:chExt cx="2416902" cy="2416902"/>
          </a:xfrm>
        </p:grpSpPr>
        <p:sp>
          <p:nvSpPr>
            <p:cNvPr id="47" name="文本框 46">
              <a:extLst>
                <a:ext uri="{FF2B5EF4-FFF2-40B4-BE49-F238E27FC236}">
                  <a16:creationId xmlns:a16="http://schemas.microsoft.com/office/drawing/2014/main" id="{89CB1505-0063-5F3E-41DC-62F91C009A12}"/>
                </a:ext>
              </a:extLst>
            </p:cNvPr>
            <p:cNvSpPr txBox="1"/>
            <p:nvPr/>
          </p:nvSpPr>
          <p:spPr>
            <a:xfrm>
              <a:off x="4887549" y="1178873"/>
              <a:ext cx="2416902" cy="2308324"/>
            </a:xfrm>
            <a:prstGeom prst="rect">
              <a:avLst/>
            </a:prstGeom>
            <a:noFill/>
            <a:ln>
              <a:noFill/>
            </a:ln>
          </p:spPr>
          <p:txBody>
            <a:bodyPr wrap="square" rtlCol="0">
              <a:spAutoFit/>
            </a:bodyPr>
            <a:lstStyle/>
            <a:p>
              <a:pPr algn="ctr"/>
              <a:r>
                <a:rPr lang="zh-CN" altLang="en-US" sz="7200" b="1" dirty="0">
                  <a:solidFill>
                    <a:schemeClr val="accent1"/>
                  </a:solidFill>
                  <a:latin typeface="微软雅黑" panose="020B0503020204020204" pitchFamily="34" charset="-122"/>
                </a:rPr>
                <a:t>评阅意见</a:t>
              </a:r>
            </a:p>
          </p:txBody>
        </p:sp>
        <p:sp>
          <p:nvSpPr>
            <p:cNvPr id="2" name="矩形 1">
              <a:extLst>
                <a:ext uri="{FF2B5EF4-FFF2-40B4-BE49-F238E27FC236}">
                  <a16:creationId xmlns:a16="http://schemas.microsoft.com/office/drawing/2014/main" id="{2211D726-1DE6-28C3-3FAF-04BC4AFFA0D7}"/>
                </a:ext>
              </a:extLst>
            </p:cNvPr>
            <p:cNvSpPr/>
            <p:nvPr/>
          </p:nvSpPr>
          <p:spPr>
            <a:xfrm>
              <a:off x="4887549" y="1124584"/>
              <a:ext cx="2416902" cy="24169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45484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7DA0C-A1BA-A7D3-87D3-2063731B9395}"/>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F0A37E09-6D71-1C1C-BF8D-33103523A832}"/>
              </a:ext>
            </a:extLst>
          </p:cNvPr>
          <p:cNvSpPr txBox="1"/>
          <p:nvPr/>
        </p:nvSpPr>
        <p:spPr>
          <a:xfrm>
            <a:off x="695324" y="287665"/>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评阅意见</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盲评一</a:t>
            </a:r>
          </a:p>
        </p:txBody>
      </p:sp>
      <p:sp>
        <p:nvSpPr>
          <p:cNvPr id="4" name="灯片编号占位符 3">
            <a:extLst>
              <a:ext uri="{FF2B5EF4-FFF2-40B4-BE49-F238E27FC236}">
                <a16:creationId xmlns:a16="http://schemas.microsoft.com/office/drawing/2014/main" id="{E0ED5867-091D-158E-8BC0-3BD5B32B48BC}"/>
              </a:ext>
            </a:extLst>
          </p:cNvPr>
          <p:cNvSpPr>
            <a:spLocks noGrp="1"/>
          </p:cNvSpPr>
          <p:nvPr>
            <p:ph type="sldNum" sz="quarter" idx="12"/>
          </p:nvPr>
        </p:nvSpPr>
        <p:spPr>
          <a:xfrm>
            <a:off x="10801350" y="6439831"/>
            <a:ext cx="1390650" cy="365125"/>
          </a:xfrm>
        </p:spPr>
        <p:txBody>
          <a:bodyPr/>
          <a:lstStyle/>
          <a:p>
            <a:fld id="{51D91E7F-84B6-4064-9D4E-CC7D244BCA04}" type="slidenum">
              <a:rPr lang="zh-CN" altLang="en-US" sz="1600" smtClean="0"/>
              <a:pPr/>
              <a:t>32</a:t>
            </a:fld>
            <a:endParaRPr lang="zh-CN" altLang="en-US" sz="1600" dirty="0"/>
          </a:p>
        </p:txBody>
      </p:sp>
      <p:sp>
        <p:nvSpPr>
          <p:cNvPr id="2" name="文本框 1">
            <a:extLst>
              <a:ext uri="{FF2B5EF4-FFF2-40B4-BE49-F238E27FC236}">
                <a16:creationId xmlns:a16="http://schemas.microsoft.com/office/drawing/2014/main" id="{9DA8BD45-93C7-31D5-03A1-462F0B4647C1}"/>
              </a:ext>
            </a:extLst>
          </p:cNvPr>
          <p:cNvSpPr txBox="1"/>
          <p:nvPr/>
        </p:nvSpPr>
        <p:spPr>
          <a:xfrm>
            <a:off x="294545" y="810885"/>
            <a:ext cx="11484070" cy="5562228"/>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1.1 </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英文摘要存在部分语法错误，请仔细检查更正。</a:t>
            </a:r>
            <a:endPar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2400" kern="100" dirty="0">
                <a:solidFill>
                  <a:srgbClr val="5151FD"/>
                </a:solidFill>
                <a:effectLst/>
                <a:latin typeface="Times New Roman" panose="02020603050405020304" pitchFamily="18" charset="0"/>
                <a:ea typeface="宋体" panose="02010600030101010101" pitchFamily="2" charset="-122"/>
                <a:cs typeface="Times New Roman" panose="02020603050405020304" pitchFamily="18" charset="0"/>
              </a:rPr>
              <a:t>已根据评阅老师建议，仔细检查并改正了英文摘要中出现的错误</a:t>
            </a:r>
            <a:r>
              <a:rPr lang="zh-CN" altLang="zh-CN" sz="2400" kern="100" dirty="0">
                <a:solidFill>
                  <a:srgbClr val="5151FD"/>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kern="1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1.2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论文中用到的“大声思考法”</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(think aloud)</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似乎不是中文学术专用语，极少搜到相关文献？建议改为类似“基于语音</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语音辅助”等更加专业的词汇或英文翻译。</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已根据评阅老师建议，查阅相关文献，将“大声思考法”</a:t>
            </a:r>
            <a:r>
              <a:rPr lang="en-US" altLang="zh-CN"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(think aloud)</a:t>
            </a:r>
            <a:r>
              <a:rPr lang="zh-CN" altLang="en-US"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更正为“</a:t>
            </a:r>
            <a:r>
              <a:rPr lang="zh-CN" altLang="en-US" sz="2400" b="1"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有声思维法</a:t>
            </a:r>
            <a:r>
              <a:rPr lang="zh-CN" altLang="en-US"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1.3 </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在表</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4-6</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前，建议给出该实验用到的样本数量或者相关数据集的统计信息，</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SVM</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等算法与</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DT</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差距过大可能是由于样本数量不够导致的。</a:t>
            </a:r>
            <a:endPar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4.3.4</a:t>
            </a:r>
            <a:r>
              <a:rPr lang="zh-CN" altLang="en-US"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小节中描述了实验的数据信息，已根据评阅老师建议，在论文在表</a:t>
            </a:r>
            <a:r>
              <a:rPr lang="en-US" altLang="zh-CN"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4-6</a:t>
            </a:r>
            <a:r>
              <a:rPr lang="zh-CN" altLang="en-US"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前</a:t>
            </a:r>
            <a:r>
              <a:rPr lang="zh-CN" altLang="en-US" sz="2400" b="1"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补充了该实验的样本数量</a:t>
            </a:r>
            <a:r>
              <a:rPr lang="zh-CN" altLang="en-US"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72413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评阅意见</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盲评二</a:t>
            </a:r>
          </a:p>
        </p:txBody>
      </p:sp>
      <p:sp>
        <p:nvSpPr>
          <p:cNvPr id="4" name="灯片编号占位符 3"/>
          <p:cNvSpPr>
            <a:spLocks noGrp="1"/>
          </p:cNvSpPr>
          <p:nvPr>
            <p:ph type="sldNum" sz="quarter" idx="12"/>
          </p:nvPr>
        </p:nvSpPr>
        <p:spPr>
          <a:xfrm>
            <a:off x="10801350" y="6439831"/>
            <a:ext cx="1390650" cy="365125"/>
          </a:xfrm>
        </p:spPr>
        <p:txBody>
          <a:bodyPr/>
          <a:lstStyle/>
          <a:p>
            <a:fld id="{51D91E7F-84B6-4064-9D4E-CC7D244BCA04}" type="slidenum">
              <a:rPr lang="zh-CN" altLang="en-US" sz="1600" smtClean="0"/>
              <a:pPr/>
              <a:t>33</a:t>
            </a:fld>
            <a:endParaRPr lang="zh-CN" altLang="en-US" sz="1600" dirty="0"/>
          </a:p>
        </p:txBody>
      </p:sp>
      <p:sp>
        <p:nvSpPr>
          <p:cNvPr id="2" name="文本框 1">
            <a:extLst>
              <a:ext uri="{FF2B5EF4-FFF2-40B4-BE49-F238E27FC236}">
                <a16:creationId xmlns:a16="http://schemas.microsoft.com/office/drawing/2014/main" id="{B0A134E0-12E9-7871-4F66-D7B75F630231}"/>
              </a:ext>
            </a:extLst>
          </p:cNvPr>
          <p:cNvSpPr txBox="1"/>
          <p:nvPr/>
        </p:nvSpPr>
        <p:spPr>
          <a:xfrm>
            <a:off x="294545" y="810885"/>
            <a:ext cx="11484070" cy="5565947"/>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2.1 </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建议对原型系统</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iGestureGlove </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的应用结果进行补充完善。</a:t>
            </a:r>
            <a:endPar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2400" kern="100" dirty="0">
                <a:solidFill>
                  <a:srgbClr val="5151FD"/>
                </a:solidFill>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2400" kern="100" dirty="0">
                <a:solidFill>
                  <a:srgbClr val="5151FD"/>
                </a:solidFill>
                <a:effectLst/>
                <a:latin typeface="Times New Roman" panose="02020603050405020304" pitchFamily="18" charset="0"/>
                <a:ea typeface="宋体" panose="02010600030101010101" pitchFamily="2" charset="-122"/>
                <a:cs typeface="Times New Roman" panose="02020603050405020304" pitchFamily="18" charset="0"/>
              </a:rPr>
              <a:t>3.3.4</a:t>
            </a:r>
            <a:r>
              <a:rPr lang="zh-CN" altLang="en-US" sz="2400" kern="100" dirty="0">
                <a:solidFill>
                  <a:srgbClr val="5151FD"/>
                </a:solidFill>
                <a:effectLst/>
                <a:latin typeface="Times New Roman" panose="02020603050405020304" pitchFamily="18" charset="0"/>
                <a:ea typeface="宋体" panose="02010600030101010101" pitchFamily="2" charset="-122"/>
                <a:cs typeface="Times New Roman" panose="02020603050405020304" pitchFamily="18" charset="0"/>
              </a:rPr>
              <a:t>节中验证了</a:t>
            </a:r>
            <a:r>
              <a:rPr lang="en-US" altLang="zh-CN" sz="2400" kern="100" dirty="0">
                <a:solidFill>
                  <a:srgbClr val="5151FD"/>
                </a:solidFill>
                <a:effectLst/>
                <a:latin typeface="Times New Roman" panose="02020603050405020304" pitchFamily="18" charset="0"/>
                <a:ea typeface="宋体" panose="02010600030101010101" pitchFamily="2" charset="-122"/>
                <a:cs typeface="Times New Roman" panose="02020603050405020304" pitchFamily="18" charset="0"/>
              </a:rPr>
              <a:t>iGestureGlove</a:t>
            </a:r>
            <a:r>
              <a:rPr lang="zh-CN" altLang="en-US" sz="2400" kern="100" dirty="0">
                <a:solidFill>
                  <a:srgbClr val="5151FD"/>
                </a:solidFill>
                <a:effectLst/>
                <a:latin typeface="Times New Roman" panose="02020603050405020304" pitchFamily="18" charset="0"/>
                <a:ea typeface="宋体" panose="02010600030101010101" pitchFamily="2" charset="-122"/>
                <a:cs typeface="Times New Roman" panose="02020603050405020304" pitchFamily="18" charset="0"/>
              </a:rPr>
              <a:t>原型系统的手部跟踪方法准确度。本论文设计了</a:t>
            </a:r>
            <a:r>
              <a:rPr lang="en-US" altLang="zh-CN" sz="2400" kern="100" dirty="0">
                <a:solidFill>
                  <a:srgbClr val="5151FD"/>
                </a:solidFill>
                <a:effectLst/>
                <a:latin typeface="Times New Roman" panose="02020603050405020304" pitchFamily="18" charset="0"/>
                <a:ea typeface="宋体" panose="02010600030101010101" pitchFamily="2" charset="-122"/>
                <a:cs typeface="Times New Roman" panose="02020603050405020304" pitchFamily="18" charset="0"/>
              </a:rPr>
              <a:t>iGestureGlove</a:t>
            </a:r>
            <a:r>
              <a:rPr lang="zh-CN" altLang="en-US" sz="2400" kern="100" dirty="0">
                <a:solidFill>
                  <a:srgbClr val="5151FD"/>
                </a:solidFill>
                <a:effectLst/>
                <a:latin typeface="Times New Roman" panose="02020603050405020304" pitchFamily="18" charset="0"/>
                <a:ea typeface="宋体" panose="02010600030101010101" pitchFamily="2" charset="-122"/>
                <a:cs typeface="Times New Roman" panose="02020603050405020304" pitchFamily="18" charset="0"/>
              </a:rPr>
              <a:t>原型系统并展示了中风康复和大屏交互两种应用场景，体现了在该应用场景下的潜力，后续研究会在更加具体的任务与场景下进行对比与改进</a:t>
            </a:r>
            <a:r>
              <a:rPr lang="zh-CN" altLang="zh-CN" sz="2400" kern="100" dirty="0">
                <a:solidFill>
                  <a:srgbClr val="5151FD"/>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Ø"/>
            </a:pPr>
            <a:endParaRPr lang="en-US" altLang="zh-CN" sz="2400" kern="1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2.2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建议后续研究中构建更为全面和丰富的手势指令集，以满足实际应用需求。</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已根据评阅老师建议，在</a:t>
            </a:r>
            <a:r>
              <a:rPr lang="zh-CN" altLang="en-US" sz="2400" b="1"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结论与展望中进行补充</a:t>
            </a:r>
            <a:r>
              <a:rPr lang="zh-CN" altLang="en-US"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，后续研究中出现的具体且复杂场景，按照需求增加研究的手势类型，丰富指令集合，提升交互体验。</a:t>
            </a:r>
            <a:endParaRPr lang="en-US" altLang="zh-CN"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Ø"/>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59631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95325" y="555765"/>
            <a:ext cx="10801350" cy="5759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TextBox 32">
            <a:extLst>
              <a:ext uri="{FF2B5EF4-FFF2-40B4-BE49-F238E27FC236}">
                <a16:creationId xmlns:a16="http://schemas.microsoft.com/office/drawing/2014/main" id="{E08E3AA0-9CE9-3A52-C562-92D0E90CC793}"/>
              </a:ext>
            </a:extLst>
          </p:cNvPr>
          <p:cNvSpPr txBox="1"/>
          <p:nvPr/>
        </p:nvSpPr>
        <p:spPr>
          <a:xfrm>
            <a:off x="2827020" y="3274435"/>
            <a:ext cx="7139940" cy="677108"/>
          </a:xfrm>
          <a:prstGeom prst="rect">
            <a:avLst/>
          </a:prstGeom>
          <a:noFill/>
        </p:spPr>
        <p:txBody>
          <a:bodyPr wrap="square" lIns="0" tIns="0" rIns="0" bIns="0" rtlCol="0">
            <a:spAutoFit/>
          </a:bodyPr>
          <a:lstStyle/>
          <a:p>
            <a:r>
              <a:rPr lang="zh-CN" altLang="en-US" sz="4400" b="1" dirty="0">
                <a:solidFill>
                  <a:schemeClr val="bg1"/>
                </a:solidFill>
                <a:cs typeface="+mn-ea"/>
              </a:rPr>
              <a:t>敬请各位评审老师批评指正！</a:t>
            </a:r>
          </a:p>
        </p:txBody>
      </p:sp>
      <p:grpSp>
        <p:nvGrpSpPr>
          <p:cNvPr id="12" name="校徽组合">
            <a:extLst>
              <a:ext uri="{FF2B5EF4-FFF2-40B4-BE49-F238E27FC236}">
                <a16:creationId xmlns:a16="http://schemas.microsoft.com/office/drawing/2014/main" id="{101EF479-8578-3D37-88BA-6E33B2FB4DE4}"/>
              </a:ext>
            </a:extLst>
          </p:cNvPr>
          <p:cNvGrpSpPr/>
          <p:nvPr/>
        </p:nvGrpSpPr>
        <p:grpSpPr>
          <a:xfrm>
            <a:off x="909685" y="790245"/>
            <a:ext cx="2249710" cy="2249710"/>
            <a:chOff x="5369914" y="1058264"/>
            <a:chExt cx="1452171" cy="1452171"/>
          </a:xfrm>
        </p:grpSpPr>
        <p:sp>
          <p:nvSpPr>
            <p:cNvPr id="13" name="打底圆形">
              <a:extLst>
                <a:ext uri="{FF2B5EF4-FFF2-40B4-BE49-F238E27FC236}">
                  <a16:creationId xmlns:a16="http://schemas.microsoft.com/office/drawing/2014/main" id="{F5DF0AC8-E838-EF1D-2EE0-323F8B6D331F}"/>
                </a:ext>
              </a:extLst>
            </p:cNvPr>
            <p:cNvSpPr/>
            <p:nvPr/>
          </p:nvSpPr>
          <p:spPr>
            <a:xfrm>
              <a:off x="5369914" y="1058264"/>
              <a:ext cx="1452171" cy="1452171"/>
            </a:xfrm>
            <a:prstGeom prst="ellipse">
              <a:avLst/>
            </a:prstGeom>
            <a:solidFill>
              <a:schemeClr val="accent1"/>
            </a:solidFill>
            <a:ln>
              <a:no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highlight>
                  <a:srgbClr val="00FF00"/>
                </a:highlight>
                <a:latin typeface="Arial" panose="020B0604020202020204" pitchFamily="34" charset="0"/>
                <a:ea typeface="微软雅黑" panose="020B0503020204020204" pitchFamily="34" charset="-122"/>
                <a:sym typeface="Arial" panose="020B0604020202020204" pitchFamily="34" charset="0"/>
              </a:endParaRPr>
            </a:p>
          </p:txBody>
        </p:sp>
        <p:pic>
          <p:nvPicPr>
            <p:cNvPr id="14" name="校徽">
              <a:extLst>
                <a:ext uri="{FF2B5EF4-FFF2-40B4-BE49-F238E27FC236}">
                  <a16:creationId xmlns:a16="http://schemas.microsoft.com/office/drawing/2014/main" id="{24D13457-C884-1C91-A34A-E717E263B46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23623" y="1212851"/>
              <a:ext cx="1144756" cy="1142998"/>
            </a:xfrm>
            <a:prstGeom prst="rect">
              <a:avLst/>
            </a:prstGeom>
          </p:spPr>
        </p:pic>
      </p:grpSp>
      <p:sp>
        <p:nvSpPr>
          <p:cNvPr id="20" name="TextBox 39">
            <a:extLst>
              <a:ext uri="{FF2B5EF4-FFF2-40B4-BE49-F238E27FC236}">
                <a16:creationId xmlns:a16="http://schemas.microsoft.com/office/drawing/2014/main" id="{BBB4E200-7BCC-D174-B06B-9B5A9231FE48}"/>
              </a:ext>
            </a:extLst>
          </p:cNvPr>
          <p:cNvSpPr txBox="1"/>
          <p:nvPr/>
        </p:nvSpPr>
        <p:spPr bwMode="auto">
          <a:xfrm>
            <a:off x="7747733" y="5759953"/>
            <a:ext cx="184731" cy="461665"/>
          </a:xfrm>
          <a:prstGeom prst="rect">
            <a:avLst/>
          </a:prstGeom>
          <a:noFill/>
        </p:spPr>
        <p:txBody>
          <a:bodyPr wrap="none">
            <a:spAutoFit/>
          </a:bodyPr>
          <a:lstStyle/>
          <a:p>
            <a:pPr>
              <a:defRPr/>
            </a:pP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10105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研究背景</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4</a:t>
            </a:fld>
            <a:endParaRPr lang="zh-CN" altLang="en-US" dirty="0"/>
          </a:p>
        </p:txBody>
      </p:sp>
      <p:sp>
        <p:nvSpPr>
          <p:cNvPr id="2" name="内容占位符 147">
            <a:extLst>
              <a:ext uri="{FF2B5EF4-FFF2-40B4-BE49-F238E27FC236}">
                <a16:creationId xmlns:a16="http://schemas.microsoft.com/office/drawing/2014/main" id="{99A34B14-B2C9-4827-D687-087D54636F02}"/>
              </a:ext>
            </a:extLst>
          </p:cNvPr>
          <p:cNvSpPr/>
          <p:nvPr/>
        </p:nvSpPr>
        <p:spPr bwMode="auto">
          <a:xfrm>
            <a:off x="5326380" y="452563"/>
            <a:ext cx="6644640" cy="2801178"/>
          </a:xfrm>
          <a:prstGeom prst="rect">
            <a:avLst/>
          </a:prstGeom>
          <a:noFill/>
          <a:ln w="9525" algn="ctr">
            <a:noFill/>
            <a:miter lim="800000"/>
          </a:ln>
        </p:spPr>
        <p:txBody>
          <a:bodyPr lIns="82040" tIns="41020" rIns="82040" bIns="41020" anchor="ctr"/>
          <a:lstStyle/>
          <a:p>
            <a:pPr indent="457200" algn="just" eaLnBrk="0" hangingPunct="0">
              <a:lnSpc>
                <a:spcPct val="150000"/>
              </a:lnSpc>
              <a:spcBef>
                <a:spcPct val="20000"/>
              </a:spcBef>
              <a:buFont typeface="Arial" panose="020B0604020202020204" pitchFamily="34" charset="0"/>
              <a:buNone/>
            </a:pPr>
            <a:r>
              <a:rPr lang="zh-CN" altLang="en-US" sz="2000" dirty="0">
                <a:latin typeface="宋体" panose="02010600030101010101" pitchFamily="2" charset="-122"/>
                <a:ea typeface="宋体" panose="02010600030101010101" pitchFamily="2" charset="-122"/>
                <a:cs typeface="Times New Roman" panose="02020603050405020304" pitchFamily="18" charset="0"/>
              </a:rPr>
              <a:t>随着信息技术的快速发展，人机交互方式日益丰富化和智能化。苹果公司</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Apple Vision Pro </a:t>
            </a:r>
            <a:r>
              <a:rPr lang="zh-CN" altLang="en-US" sz="2000" dirty="0">
                <a:latin typeface="宋体" panose="02010600030101010101" pitchFamily="2" charset="-122"/>
                <a:ea typeface="宋体" panose="02010600030101010101" pitchFamily="2" charset="-122"/>
                <a:cs typeface="Times New Roman" panose="02020603050405020304" pitchFamily="18" charset="0"/>
              </a:rPr>
              <a:t>的发布预示着未来虚拟现实中的手势交互将扮演重要角色，作为人机交互领域中自然、灵活、高效的交互模式之一，手势交互降低交互过程中的操作复杂度，提高交互效率，进一步地提高用户的交互体验。</a:t>
            </a:r>
          </a:p>
        </p:txBody>
      </p:sp>
      <p:pic>
        <p:nvPicPr>
          <p:cNvPr id="5123" name="Picture 3">
            <a:extLst>
              <a:ext uri="{FF2B5EF4-FFF2-40B4-BE49-F238E27FC236}">
                <a16:creationId xmlns:a16="http://schemas.microsoft.com/office/drawing/2014/main" id="{D4482745-C66E-A588-4D1D-9DB346601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4" y="943621"/>
            <a:ext cx="4411981" cy="248532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926F9DC2-3445-6FA8-815A-D5708EB18C5E}"/>
              </a:ext>
            </a:extLst>
          </p:cNvPr>
          <p:cNvSpPr txBox="1"/>
          <p:nvPr/>
        </p:nvSpPr>
        <p:spPr>
          <a:xfrm>
            <a:off x="282906" y="4541136"/>
            <a:ext cx="5983920" cy="943528"/>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cs typeface="Times New Roman" panose="02020603050405020304" pitchFamily="18" charset="0"/>
              </a:rPr>
              <a:t>更精确的全手行为跟踪技术和自然的手势交互技术</a:t>
            </a:r>
            <a:r>
              <a:rPr lang="zh-CN" altLang="en-US" sz="2000" dirty="0">
                <a:latin typeface="宋体" panose="02010600030101010101" pitchFamily="2" charset="-122"/>
                <a:ea typeface="宋体" panose="02010600030101010101" pitchFamily="2" charset="-122"/>
                <a:cs typeface="Times New Roman" panose="02020603050405020304" pitchFamily="18" charset="0"/>
              </a:rPr>
              <a:t>，具有重要的研究和应用价值。</a:t>
            </a:r>
            <a:endParaRPr lang="zh-CN" altLang="en-US" sz="2000" dirty="0">
              <a:latin typeface="宋体" panose="02010600030101010101" pitchFamily="2" charset="-122"/>
              <a:ea typeface="宋体" panose="02010600030101010101" pitchFamily="2" charset="-122"/>
            </a:endParaRPr>
          </a:p>
        </p:txBody>
      </p:sp>
      <p:pic>
        <p:nvPicPr>
          <p:cNvPr id="5125" name="Picture 5">
            <a:extLst>
              <a:ext uri="{FF2B5EF4-FFF2-40B4-BE49-F238E27FC236}">
                <a16:creationId xmlns:a16="http://schemas.microsoft.com/office/drawing/2014/main" id="{0A784C74-1A17-AC9B-7108-6CF5165726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70345" y="3428941"/>
            <a:ext cx="2078355" cy="1385570"/>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a:extLst>
              <a:ext uri="{FF2B5EF4-FFF2-40B4-BE49-F238E27FC236}">
                <a16:creationId xmlns:a16="http://schemas.microsoft.com/office/drawing/2014/main" id="{6A493282-B137-87E5-34C8-AFFBA1484F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8700" y="3383062"/>
            <a:ext cx="1944078" cy="1477328"/>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a:extLst>
              <a:ext uri="{FF2B5EF4-FFF2-40B4-BE49-F238E27FC236}">
                <a16:creationId xmlns:a16="http://schemas.microsoft.com/office/drawing/2014/main" id="{0E1A622B-ADEC-3AB0-1184-29D92976AB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70346" y="4860390"/>
            <a:ext cx="2060064" cy="1545048"/>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a:extLst>
              <a:ext uri="{FF2B5EF4-FFF2-40B4-BE49-F238E27FC236}">
                <a16:creationId xmlns:a16="http://schemas.microsoft.com/office/drawing/2014/main" id="{32F0373F-F921-8647-DAF8-4A0C00094D0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9240"/>
          <a:stretch/>
        </p:blipFill>
        <p:spPr bwMode="auto">
          <a:xfrm>
            <a:off x="8648701" y="4860106"/>
            <a:ext cx="1945332" cy="1545048"/>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835D6321-7A86-60B9-F632-33A34EDBD5BF}"/>
              </a:ext>
            </a:extLst>
          </p:cNvPr>
          <p:cNvSpPr txBox="1"/>
          <p:nvPr/>
        </p:nvSpPr>
        <p:spPr>
          <a:xfrm>
            <a:off x="6474143" y="3390845"/>
            <a:ext cx="1135380" cy="369332"/>
          </a:xfrm>
          <a:prstGeom prst="rect">
            <a:avLst/>
          </a:prstGeom>
          <a:noFill/>
        </p:spPr>
        <p:txBody>
          <a:bodyPr wrap="square">
            <a:spAutoFit/>
          </a:bodyPr>
          <a:lstStyle/>
          <a:p>
            <a:r>
              <a:rPr lang="zh-CN" altLang="en-US" dirty="0">
                <a:highlight>
                  <a:srgbClr val="1A92C2"/>
                </a:highlight>
                <a:latin typeface="Times New Roman" panose="02020603050405020304" pitchFamily="18" charset="0"/>
                <a:ea typeface="华文中宋" panose="02010600040101010101" pitchFamily="2" charset="-122"/>
                <a:cs typeface="Times New Roman" panose="02020603050405020304" pitchFamily="18" charset="0"/>
              </a:rPr>
              <a:t>智慧课堂</a:t>
            </a:r>
            <a:endParaRPr lang="zh-CN" altLang="en-US" dirty="0">
              <a:highlight>
                <a:srgbClr val="1A92C2"/>
              </a:highlight>
            </a:endParaRPr>
          </a:p>
        </p:txBody>
      </p:sp>
      <p:sp>
        <p:nvSpPr>
          <p:cNvPr id="12" name="文本框 11">
            <a:extLst>
              <a:ext uri="{FF2B5EF4-FFF2-40B4-BE49-F238E27FC236}">
                <a16:creationId xmlns:a16="http://schemas.microsoft.com/office/drawing/2014/main" id="{423FE21F-AF44-3138-1FED-6003397BF850}"/>
              </a:ext>
            </a:extLst>
          </p:cNvPr>
          <p:cNvSpPr txBox="1"/>
          <p:nvPr/>
        </p:nvSpPr>
        <p:spPr>
          <a:xfrm>
            <a:off x="6474143" y="4828234"/>
            <a:ext cx="1135380" cy="369332"/>
          </a:xfrm>
          <a:prstGeom prst="rect">
            <a:avLst/>
          </a:prstGeom>
          <a:noFill/>
        </p:spPr>
        <p:txBody>
          <a:bodyPr wrap="square">
            <a:spAutoFit/>
          </a:bodyPr>
          <a:lstStyle/>
          <a:p>
            <a:r>
              <a:rPr lang="zh-CN" altLang="en-US" dirty="0">
                <a:highlight>
                  <a:srgbClr val="1A92C2"/>
                </a:highlight>
                <a:latin typeface="Times New Roman" panose="02020603050405020304" pitchFamily="18" charset="0"/>
                <a:ea typeface="华文中宋" panose="02010600040101010101" pitchFamily="2" charset="-122"/>
                <a:cs typeface="Times New Roman" panose="02020603050405020304" pitchFamily="18" charset="0"/>
              </a:rPr>
              <a:t>汽车驾驶</a:t>
            </a:r>
            <a:endParaRPr lang="zh-CN" altLang="en-US" dirty="0">
              <a:highlight>
                <a:srgbClr val="1A92C2"/>
              </a:highlight>
            </a:endParaRPr>
          </a:p>
        </p:txBody>
      </p:sp>
      <p:sp>
        <p:nvSpPr>
          <p:cNvPr id="13" name="文本框 12">
            <a:extLst>
              <a:ext uri="{FF2B5EF4-FFF2-40B4-BE49-F238E27FC236}">
                <a16:creationId xmlns:a16="http://schemas.microsoft.com/office/drawing/2014/main" id="{F14ED5C7-375A-DBB6-45E7-AC39ABBEA6F0}"/>
              </a:ext>
            </a:extLst>
          </p:cNvPr>
          <p:cNvSpPr txBox="1"/>
          <p:nvPr/>
        </p:nvSpPr>
        <p:spPr>
          <a:xfrm>
            <a:off x="8580500" y="3398461"/>
            <a:ext cx="1135380" cy="369332"/>
          </a:xfrm>
          <a:prstGeom prst="rect">
            <a:avLst/>
          </a:prstGeom>
          <a:noFill/>
        </p:spPr>
        <p:txBody>
          <a:bodyPr wrap="square">
            <a:spAutoFit/>
          </a:bodyPr>
          <a:lstStyle/>
          <a:p>
            <a:r>
              <a:rPr lang="zh-CN" altLang="en-US" dirty="0">
                <a:highlight>
                  <a:srgbClr val="1A92C2"/>
                </a:highlight>
                <a:latin typeface="Times New Roman" panose="02020603050405020304" pitchFamily="18" charset="0"/>
                <a:ea typeface="华文中宋" panose="02010600040101010101" pitchFamily="2" charset="-122"/>
                <a:cs typeface="Times New Roman" panose="02020603050405020304" pitchFamily="18" charset="0"/>
              </a:rPr>
              <a:t>医疗康复</a:t>
            </a:r>
            <a:endParaRPr lang="zh-CN" altLang="en-US" dirty="0">
              <a:highlight>
                <a:srgbClr val="1A92C2"/>
              </a:highlight>
            </a:endParaRPr>
          </a:p>
        </p:txBody>
      </p:sp>
      <p:sp>
        <p:nvSpPr>
          <p:cNvPr id="14" name="文本框 13">
            <a:extLst>
              <a:ext uri="{FF2B5EF4-FFF2-40B4-BE49-F238E27FC236}">
                <a16:creationId xmlns:a16="http://schemas.microsoft.com/office/drawing/2014/main" id="{A929288C-2DF3-AA7D-0AD4-D6DA13D067DA}"/>
              </a:ext>
            </a:extLst>
          </p:cNvPr>
          <p:cNvSpPr txBox="1"/>
          <p:nvPr/>
        </p:nvSpPr>
        <p:spPr>
          <a:xfrm>
            <a:off x="8557640" y="4829688"/>
            <a:ext cx="1135380" cy="369332"/>
          </a:xfrm>
          <a:prstGeom prst="rect">
            <a:avLst/>
          </a:prstGeom>
          <a:noFill/>
        </p:spPr>
        <p:txBody>
          <a:bodyPr wrap="square">
            <a:spAutoFit/>
          </a:bodyPr>
          <a:lstStyle/>
          <a:p>
            <a:r>
              <a:rPr lang="zh-CN" altLang="en-US" dirty="0">
                <a:highlight>
                  <a:srgbClr val="1A92C2"/>
                </a:highlight>
                <a:latin typeface="Times New Roman" panose="02020603050405020304" pitchFamily="18" charset="0"/>
                <a:ea typeface="华文中宋" panose="02010600040101010101" pitchFamily="2" charset="-122"/>
                <a:cs typeface="Times New Roman" panose="02020603050405020304" pitchFamily="18" charset="0"/>
              </a:rPr>
              <a:t>大屏交互</a:t>
            </a:r>
            <a:endParaRPr lang="zh-CN" altLang="en-US" dirty="0">
              <a:highlight>
                <a:srgbClr val="1A92C2"/>
              </a:highlight>
            </a:endParaRPr>
          </a:p>
        </p:txBody>
      </p:sp>
    </p:spTree>
    <p:extLst>
      <p:ext uri="{BB962C8B-B14F-4D97-AF65-F5344CB8AC3E}">
        <p14:creationId xmlns:p14="http://schemas.microsoft.com/office/powerpoint/2010/main" val="589823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177143" y="1259175"/>
            <a:ext cx="7837714" cy="4339650"/>
          </a:xfrm>
          <a:prstGeom prst="rect">
            <a:avLst/>
          </a:prstGeom>
          <a:noFill/>
          <a:ln>
            <a:noFill/>
          </a:ln>
        </p:spPr>
        <p:txBody>
          <a:bodyPr wrap="square" rtlCol="0">
            <a:spAutoFit/>
          </a:bodyPr>
          <a:lstStyle>
            <a:defPPr>
              <a:defRPr lang="zh-CN"/>
            </a:defPPr>
            <a:lvl1pPr algn="ctr">
              <a:defRPr sz="13800" b="1">
                <a:solidFill>
                  <a:schemeClr val="tx1">
                    <a:lumMod val="50000"/>
                    <a:lumOff val="50000"/>
                    <a:alpha val="23000"/>
                  </a:schemeClr>
                </a:solidFill>
                <a:latin typeface="微软雅黑" panose="020B0503020204020204" pitchFamily="34" charset="-122"/>
                <a:ea typeface="微软雅黑" panose="020B0503020204020204" pitchFamily="34" charset="-122"/>
              </a:defRPr>
            </a:lvl1pPr>
          </a:lstStyle>
          <a:p>
            <a:r>
              <a:rPr lang="en-US" altLang="zh-CN" dirty="0"/>
              <a:t>PART</a:t>
            </a:r>
          </a:p>
          <a:p>
            <a:r>
              <a:rPr lang="en-US" altLang="zh-CN" dirty="0"/>
              <a:t>TWO</a:t>
            </a:r>
          </a:p>
        </p:txBody>
      </p:sp>
      <p:sp>
        <p:nvSpPr>
          <p:cNvPr id="50" name="矩形 49"/>
          <p:cNvSpPr/>
          <p:nvPr/>
        </p:nvSpPr>
        <p:spPr>
          <a:xfrm>
            <a:off x="-1"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8975725"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4887549" y="2220549"/>
            <a:ext cx="2416902" cy="2416902"/>
            <a:chOff x="4887549" y="1124584"/>
            <a:chExt cx="2416902" cy="2416902"/>
          </a:xfrm>
        </p:grpSpPr>
        <p:sp>
          <p:nvSpPr>
            <p:cNvPr id="47" name="文本框 46"/>
            <p:cNvSpPr txBox="1"/>
            <p:nvPr/>
          </p:nvSpPr>
          <p:spPr>
            <a:xfrm>
              <a:off x="4887549" y="1178873"/>
              <a:ext cx="2416902" cy="2308324"/>
            </a:xfrm>
            <a:prstGeom prst="rect">
              <a:avLst/>
            </a:prstGeom>
            <a:noFill/>
            <a:ln>
              <a:noFill/>
            </a:ln>
          </p:spPr>
          <p:txBody>
            <a:bodyPr wrap="square" rtlCol="0">
              <a:spAutoFit/>
            </a:bodyPr>
            <a:lstStyle/>
            <a:p>
              <a:pPr algn="ctr"/>
              <a:r>
                <a:rPr lang="zh-CN" altLang="en-US" sz="7200" b="1" dirty="0">
                  <a:solidFill>
                    <a:schemeClr val="accent1"/>
                  </a:solidFill>
                  <a:latin typeface="微软雅黑" panose="020B0503020204020204" pitchFamily="34" charset="-122"/>
                </a:rPr>
                <a:t>研究内容</a:t>
              </a:r>
            </a:p>
          </p:txBody>
        </p:sp>
        <p:sp>
          <p:nvSpPr>
            <p:cNvPr id="2" name="矩形 1"/>
            <p:cNvSpPr/>
            <p:nvPr/>
          </p:nvSpPr>
          <p:spPr>
            <a:xfrm>
              <a:off x="4887549" y="1124584"/>
              <a:ext cx="2416902" cy="24169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19554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0AEC2-AAB5-F5FA-EC4E-4CFB92794FAB}"/>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866DF67E-D9FE-9C67-092F-01EE60438C5B}"/>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p>
        </p:txBody>
      </p:sp>
      <p:sp>
        <p:nvSpPr>
          <p:cNvPr id="4" name="灯片编号占位符 3">
            <a:extLst>
              <a:ext uri="{FF2B5EF4-FFF2-40B4-BE49-F238E27FC236}">
                <a16:creationId xmlns:a16="http://schemas.microsoft.com/office/drawing/2014/main" id="{3D564146-043E-241A-CE4D-43E3FDAA5C63}"/>
              </a:ext>
            </a:extLst>
          </p:cNvPr>
          <p:cNvSpPr>
            <a:spLocks noGrp="1"/>
          </p:cNvSpPr>
          <p:nvPr>
            <p:ph type="sldNum" sz="quarter" idx="12"/>
          </p:nvPr>
        </p:nvSpPr>
        <p:spPr/>
        <p:txBody>
          <a:bodyPr/>
          <a:lstStyle/>
          <a:p>
            <a:fld id="{51D91E7F-84B6-4064-9D4E-CC7D244BCA04}" type="slidenum">
              <a:rPr lang="zh-CN" altLang="en-US" smtClean="0"/>
              <a:pPr/>
              <a:t>6</a:t>
            </a:fld>
            <a:endParaRPr lang="zh-CN" altLang="en-US" dirty="0"/>
          </a:p>
        </p:txBody>
      </p:sp>
      <p:grpSp>
        <p:nvGrpSpPr>
          <p:cNvPr id="6" name="组合 5">
            <a:extLst>
              <a:ext uri="{FF2B5EF4-FFF2-40B4-BE49-F238E27FC236}">
                <a16:creationId xmlns:a16="http://schemas.microsoft.com/office/drawing/2014/main" id="{29F4AA54-EC86-540F-BA70-45F84372CA9E}"/>
              </a:ext>
            </a:extLst>
          </p:cNvPr>
          <p:cNvGrpSpPr/>
          <p:nvPr/>
        </p:nvGrpSpPr>
        <p:grpSpPr>
          <a:xfrm>
            <a:off x="0" y="4045470"/>
            <a:ext cx="12192672" cy="1532163"/>
            <a:chOff x="0" y="4045470"/>
            <a:chExt cx="12192672" cy="1532163"/>
          </a:xfrm>
        </p:grpSpPr>
        <p:sp>
          <p:nvSpPr>
            <p:cNvPr id="9" name="矩形 8">
              <a:extLst>
                <a:ext uri="{FF2B5EF4-FFF2-40B4-BE49-F238E27FC236}">
                  <a16:creationId xmlns:a16="http://schemas.microsoft.com/office/drawing/2014/main" id="{CE8A2EAA-81F6-2EED-7BCD-E51C248C30F1}"/>
                </a:ext>
              </a:extLst>
            </p:cNvPr>
            <p:cNvSpPr/>
            <p:nvPr/>
          </p:nvSpPr>
          <p:spPr>
            <a:xfrm>
              <a:off x="0" y="4331997"/>
              <a:ext cx="1441349" cy="124563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3" name="矩形 12">
              <a:extLst>
                <a:ext uri="{FF2B5EF4-FFF2-40B4-BE49-F238E27FC236}">
                  <a16:creationId xmlns:a16="http://schemas.microsoft.com/office/drawing/2014/main" id="{BE3877E6-1B3B-D107-59F6-E67A4DBF2536}"/>
                </a:ext>
              </a:extLst>
            </p:cNvPr>
            <p:cNvSpPr/>
            <p:nvPr/>
          </p:nvSpPr>
          <p:spPr>
            <a:xfrm>
              <a:off x="2207273" y="4045470"/>
              <a:ext cx="9985399" cy="88822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6" name="矩形 11">
              <a:extLst>
                <a:ext uri="{FF2B5EF4-FFF2-40B4-BE49-F238E27FC236}">
                  <a16:creationId xmlns:a16="http://schemas.microsoft.com/office/drawing/2014/main" id="{86DB9A4B-9C32-6D79-4532-CB8BF13018DF}"/>
                </a:ext>
              </a:extLst>
            </p:cNvPr>
            <p:cNvSpPr/>
            <p:nvPr/>
          </p:nvSpPr>
          <p:spPr>
            <a:xfrm flipV="1">
              <a:off x="1427357" y="4047376"/>
              <a:ext cx="779916" cy="1530257"/>
            </a:xfrm>
            <a:custGeom>
              <a:avLst/>
              <a:gdLst>
                <a:gd name="connsiteX0" fmla="*/ 0 w 1826176"/>
                <a:gd name="connsiteY0" fmla="*/ 0 h 934227"/>
                <a:gd name="connsiteX1" fmla="*/ 1826176 w 1826176"/>
                <a:gd name="connsiteY1" fmla="*/ 0 h 934227"/>
                <a:gd name="connsiteX2" fmla="*/ 1826176 w 1826176"/>
                <a:gd name="connsiteY2" fmla="*/ 934227 h 934227"/>
                <a:gd name="connsiteX3" fmla="*/ 0 w 1826176"/>
                <a:gd name="connsiteY3" fmla="*/ 934227 h 934227"/>
                <a:gd name="connsiteX4" fmla="*/ 0 w 1826176"/>
                <a:gd name="connsiteY4" fmla="*/ 0 h 934227"/>
                <a:gd name="connsiteX0" fmla="*/ 0 w 1826176"/>
                <a:gd name="connsiteY0" fmla="*/ 0 h 1133668"/>
                <a:gd name="connsiteX1" fmla="*/ 1826176 w 1826176"/>
                <a:gd name="connsiteY1" fmla="*/ 0 h 1133668"/>
                <a:gd name="connsiteX2" fmla="*/ 556249 w 1826176"/>
                <a:gd name="connsiteY2" fmla="*/ 1133668 h 1133668"/>
                <a:gd name="connsiteX3" fmla="*/ 0 w 1826176"/>
                <a:gd name="connsiteY3" fmla="*/ 934227 h 1133668"/>
                <a:gd name="connsiteX4" fmla="*/ 0 w 1826176"/>
                <a:gd name="connsiteY4" fmla="*/ 0 h 1133668"/>
                <a:gd name="connsiteX0" fmla="*/ 0 w 556249"/>
                <a:gd name="connsiteY0" fmla="*/ 0 h 1133668"/>
                <a:gd name="connsiteX1" fmla="*/ 524763 w 556249"/>
                <a:gd name="connsiteY1" fmla="*/ 461865 h 1133668"/>
                <a:gd name="connsiteX2" fmla="*/ 556249 w 556249"/>
                <a:gd name="connsiteY2" fmla="*/ 1133668 h 1133668"/>
                <a:gd name="connsiteX3" fmla="*/ 0 w 556249"/>
                <a:gd name="connsiteY3" fmla="*/ 934227 h 1133668"/>
                <a:gd name="connsiteX4" fmla="*/ 0 w 556249"/>
                <a:gd name="connsiteY4" fmla="*/ 0 h 1133668"/>
                <a:gd name="connsiteX0" fmla="*/ 0 w 598230"/>
                <a:gd name="connsiteY0" fmla="*/ 0 h 1133668"/>
                <a:gd name="connsiteX1" fmla="*/ 598230 w 598230"/>
                <a:gd name="connsiteY1" fmla="*/ 493356 h 1133668"/>
                <a:gd name="connsiteX2" fmla="*/ 556249 w 598230"/>
                <a:gd name="connsiteY2" fmla="*/ 1133668 h 1133668"/>
                <a:gd name="connsiteX3" fmla="*/ 0 w 598230"/>
                <a:gd name="connsiteY3" fmla="*/ 934227 h 1133668"/>
                <a:gd name="connsiteX4" fmla="*/ 0 w 598230"/>
                <a:gd name="connsiteY4" fmla="*/ 0 h 1133668"/>
                <a:gd name="connsiteX0" fmla="*/ 0 w 608726"/>
                <a:gd name="connsiteY0" fmla="*/ 0 h 1154661"/>
                <a:gd name="connsiteX1" fmla="*/ 598230 w 608726"/>
                <a:gd name="connsiteY1" fmla="*/ 493356 h 1154661"/>
                <a:gd name="connsiteX2" fmla="*/ 608726 w 608726"/>
                <a:gd name="connsiteY2" fmla="*/ 1154661 h 1154661"/>
                <a:gd name="connsiteX3" fmla="*/ 0 w 608726"/>
                <a:gd name="connsiteY3" fmla="*/ 934227 h 1154661"/>
                <a:gd name="connsiteX4" fmla="*/ 0 w 608726"/>
                <a:gd name="connsiteY4" fmla="*/ 0 h 1154661"/>
                <a:gd name="connsiteX0" fmla="*/ 0 w 598230"/>
                <a:gd name="connsiteY0" fmla="*/ 0 h 1144165"/>
                <a:gd name="connsiteX1" fmla="*/ 598230 w 598230"/>
                <a:gd name="connsiteY1" fmla="*/ 493356 h 1144165"/>
                <a:gd name="connsiteX2" fmla="*/ 577240 w 598230"/>
                <a:gd name="connsiteY2" fmla="*/ 1144165 h 1144165"/>
                <a:gd name="connsiteX3" fmla="*/ 0 w 598230"/>
                <a:gd name="connsiteY3" fmla="*/ 934227 h 1144165"/>
                <a:gd name="connsiteX4" fmla="*/ 0 w 598230"/>
                <a:gd name="connsiteY4" fmla="*/ 0 h 1144165"/>
                <a:gd name="connsiteX0" fmla="*/ 0 w 577240"/>
                <a:gd name="connsiteY0" fmla="*/ 0 h 1144165"/>
                <a:gd name="connsiteX1" fmla="*/ 559424 w 577240"/>
                <a:gd name="connsiteY1" fmla="*/ 493356 h 1144165"/>
                <a:gd name="connsiteX2" fmla="*/ 577240 w 577240"/>
                <a:gd name="connsiteY2" fmla="*/ 1144165 h 1144165"/>
                <a:gd name="connsiteX3" fmla="*/ 0 w 577240"/>
                <a:gd name="connsiteY3" fmla="*/ 934227 h 1144165"/>
                <a:gd name="connsiteX4" fmla="*/ 0 w 577240"/>
                <a:gd name="connsiteY4" fmla="*/ 0 h 1144165"/>
                <a:gd name="connsiteX0" fmla="*/ 0 w 584118"/>
                <a:gd name="connsiteY0" fmla="*/ 0 h 1144165"/>
                <a:gd name="connsiteX1" fmla="*/ 584118 w 584118"/>
                <a:gd name="connsiteY1" fmla="*/ 486300 h 1144165"/>
                <a:gd name="connsiteX2" fmla="*/ 577240 w 584118"/>
                <a:gd name="connsiteY2" fmla="*/ 1144165 h 1144165"/>
                <a:gd name="connsiteX3" fmla="*/ 0 w 584118"/>
                <a:gd name="connsiteY3" fmla="*/ 934227 h 1144165"/>
                <a:gd name="connsiteX4" fmla="*/ 0 w 584118"/>
                <a:gd name="connsiteY4" fmla="*/ 0 h 1144165"/>
                <a:gd name="connsiteX0" fmla="*/ 0 w 584937"/>
                <a:gd name="connsiteY0" fmla="*/ 0 h 1147693"/>
                <a:gd name="connsiteX1" fmla="*/ 584118 w 584937"/>
                <a:gd name="connsiteY1" fmla="*/ 486300 h 1147693"/>
                <a:gd name="connsiteX2" fmla="*/ 584295 w 584937"/>
                <a:gd name="connsiteY2" fmla="*/ 1147693 h 1147693"/>
                <a:gd name="connsiteX3" fmla="*/ 0 w 584937"/>
                <a:gd name="connsiteY3" fmla="*/ 934227 h 1147693"/>
                <a:gd name="connsiteX4" fmla="*/ 0 w 584937"/>
                <a:gd name="connsiteY4" fmla="*/ 0 h 114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937" h="1147693">
                  <a:moveTo>
                    <a:pt x="0" y="0"/>
                  </a:moveTo>
                  <a:lnTo>
                    <a:pt x="584118" y="486300"/>
                  </a:lnTo>
                  <a:cubicBezTo>
                    <a:pt x="581825" y="705588"/>
                    <a:pt x="586588" y="928405"/>
                    <a:pt x="584295" y="1147693"/>
                  </a:cubicBezTo>
                  <a:lnTo>
                    <a:pt x="0" y="934227"/>
                  </a:lnTo>
                  <a:lnTo>
                    <a:pt x="0" y="0"/>
                  </a:lnTo>
                  <a:close/>
                </a:path>
              </a:pathLst>
            </a:cu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9" name="文本框 18">
              <a:extLst>
                <a:ext uri="{FF2B5EF4-FFF2-40B4-BE49-F238E27FC236}">
                  <a16:creationId xmlns:a16="http://schemas.microsoft.com/office/drawing/2014/main" id="{0BAA115F-543F-6EAB-092A-8478D6BC4405}"/>
                </a:ext>
              </a:extLst>
            </p:cNvPr>
            <p:cNvSpPr txBox="1"/>
            <p:nvPr/>
          </p:nvSpPr>
          <p:spPr>
            <a:xfrm>
              <a:off x="203363" y="4461769"/>
              <a:ext cx="950901" cy="913007"/>
            </a:xfrm>
            <a:prstGeom prst="rect">
              <a:avLst/>
            </a:prstGeom>
            <a:noFill/>
          </p:spPr>
          <p:txBody>
            <a:bodyPr wrap="none" rtlCol="0">
              <a:spAutoFit/>
            </a:bodyPr>
            <a:lstStyle/>
            <a:p>
              <a:r>
                <a:rPr kumimoji="1" lang="en-US" altLang="zh-CN" sz="5333" b="1" dirty="0">
                  <a:solidFill>
                    <a:srgbClr val="FFFFFF"/>
                  </a:solidFill>
                </a:rPr>
                <a:t>03</a:t>
              </a:r>
              <a:endParaRPr kumimoji="1" lang="zh-CN" altLang="en-US" sz="5333" b="1" dirty="0">
                <a:solidFill>
                  <a:srgbClr val="FFFFFF"/>
                </a:solidFill>
              </a:endParaRPr>
            </a:p>
          </p:txBody>
        </p:sp>
      </p:grpSp>
      <p:grpSp>
        <p:nvGrpSpPr>
          <p:cNvPr id="3" name="组合 2">
            <a:extLst>
              <a:ext uri="{FF2B5EF4-FFF2-40B4-BE49-F238E27FC236}">
                <a16:creationId xmlns:a16="http://schemas.microsoft.com/office/drawing/2014/main" id="{AF0774F6-08D3-AC61-21FB-52EDBE8248CB}"/>
              </a:ext>
            </a:extLst>
          </p:cNvPr>
          <p:cNvGrpSpPr/>
          <p:nvPr/>
        </p:nvGrpSpPr>
        <p:grpSpPr>
          <a:xfrm>
            <a:off x="0" y="1343867"/>
            <a:ext cx="12192001" cy="1532165"/>
            <a:chOff x="0" y="1343867"/>
            <a:chExt cx="12192001" cy="1532165"/>
          </a:xfrm>
        </p:grpSpPr>
        <p:sp>
          <p:nvSpPr>
            <p:cNvPr id="7" name="矩形 6">
              <a:extLst>
                <a:ext uri="{FF2B5EF4-FFF2-40B4-BE49-F238E27FC236}">
                  <a16:creationId xmlns:a16="http://schemas.microsoft.com/office/drawing/2014/main" id="{F41C2A87-0419-A4D4-E096-25870AFCDFF8}"/>
                </a:ext>
              </a:extLst>
            </p:cNvPr>
            <p:cNvSpPr/>
            <p:nvPr/>
          </p:nvSpPr>
          <p:spPr>
            <a:xfrm>
              <a:off x="0" y="1343867"/>
              <a:ext cx="1441349" cy="1245636"/>
            </a:xfrm>
            <a:prstGeom prst="rect">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0" name="矩形 9">
              <a:extLst>
                <a:ext uri="{FF2B5EF4-FFF2-40B4-BE49-F238E27FC236}">
                  <a16:creationId xmlns:a16="http://schemas.microsoft.com/office/drawing/2014/main" id="{2C54DB62-9BEC-6BB6-DCE9-6916ECA02A17}"/>
                </a:ext>
              </a:extLst>
            </p:cNvPr>
            <p:cNvSpPr/>
            <p:nvPr/>
          </p:nvSpPr>
          <p:spPr>
            <a:xfrm>
              <a:off x="2213304" y="1987809"/>
              <a:ext cx="9978697" cy="888223"/>
            </a:xfrm>
            <a:prstGeom prst="rect">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4" name="矩形 11">
              <a:extLst>
                <a:ext uri="{FF2B5EF4-FFF2-40B4-BE49-F238E27FC236}">
                  <a16:creationId xmlns:a16="http://schemas.microsoft.com/office/drawing/2014/main" id="{942D650D-DA26-0D12-7A49-A291A56BA826}"/>
                </a:ext>
              </a:extLst>
            </p:cNvPr>
            <p:cNvSpPr/>
            <p:nvPr/>
          </p:nvSpPr>
          <p:spPr>
            <a:xfrm>
              <a:off x="1436362" y="1343869"/>
              <a:ext cx="779916" cy="1530257"/>
            </a:xfrm>
            <a:custGeom>
              <a:avLst/>
              <a:gdLst>
                <a:gd name="connsiteX0" fmla="*/ 0 w 1826176"/>
                <a:gd name="connsiteY0" fmla="*/ 0 h 934227"/>
                <a:gd name="connsiteX1" fmla="*/ 1826176 w 1826176"/>
                <a:gd name="connsiteY1" fmla="*/ 0 h 934227"/>
                <a:gd name="connsiteX2" fmla="*/ 1826176 w 1826176"/>
                <a:gd name="connsiteY2" fmla="*/ 934227 h 934227"/>
                <a:gd name="connsiteX3" fmla="*/ 0 w 1826176"/>
                <a:gd name="connsiteY3" fmla="*/ 934227 h 934227"/>
                <a:gd name="connsiteX4" fmla="*/ 0 w 1826176"/>
                <a:gd name="connsiteY4" fmla="*/ 0 h 934227"/>
                <a:gd name="connsiteX0" fmla="*/ 0 w 1826176"/>
                <a:gd name="connsiteY0" fmla="*/ 0 h 1133668"/>
                <a:gd name="connsiteX1" fmla="*/ 1826176 w 1826176"/>
                <a:gd name="connsiteY1" fmla="*/ 0 h 1133668"/>
                <a:gd name="connsiteX2" fmla="*/ 556249 w 1826176"/>
                <a:gd name="connsiteY2" fmla="*/ 1133668 h 1133668"/>
                <a:gd name="connsiteX3" fmla="*/ 0 w 1826176"/>
                <a:gd name="connsiteY3" fmla="*/ 934227 h 1133668"/>
                <a:gd name="connsiteX4" fmla="*/ 0 w 1826176"/>
                <a:gd name="connsiteY4" fmla="*/ 0 h 1133668"/>
                <a:gd name="connsiteX0" fmla="*/ 0 w 556249"/>
                <a:gd name="connsiteY0" fmla="*/ 0 h 1133668"/>
                <a:gd name="connsiteX1" fmla="*/ 524763 w 556249"/>
                <a:gd name="connsiteY1" fmla="*/ 461865 h 1133668"/>
                <a:gd name="connsiteX2" fmla="*/ 556249 w 556249"/>
                <a:gd name="connsiteY2" fmla="*/ 1133668 h 1133668"/>
                <a:gd name="connsiteX3" fmla="*/ 0 w 556249"/>
                <a:gd name="connsiteY3" fmla="*/ 934227 h 1133668"/>
                <a:gd name="connsiteX4" fmla="*/ 0 w 556249"/>
                <a:gd name="connsiteY4" fmla="*/ 0 h 1133668"/>
                <a:gd name="connsiteX0" fmla="*/ 0 w 598230"/>
                <a:gd name="connsiteY0" fmla="*/ 0 h 1133668"/>
                <a:gd name="connsiteX1" fmla="*/ 598230 w 598230"/>
                <a:gd name="connsiteY1" fmla="*/ 493356 h 1133668"/>
                <a:gd name="connsiteX2" fmla="*/ 556249 w 598230"/>
                <a:gd name="connsiteY2" fmla="*/ 1133668 h 1133668"/>
                <a:gd name="connsiteX3" fmla="*/ 0 w 598230"/>
                <a:gd name="connsiteY3" fmla="*/ 934227 h 1133668"/>
                <a:gd name="connsiteX4" fmla="*/ 0 w 598230"/>
                <a:gd name="connsiteY4" fmla="*/ 0 h 1133668"/>
                <a:gd name="connsiteX0" fmla="*/ 0 w 608726"/>
                <a:gd name="connsiteY0" fmla="*/ 0 h 1154661"/>
                <a:gd name="connsiteX1" fmla="*/ 598230 w 608726"/>
                <a:gd name="connsiteY1" fmla="*/ 493356 h 1154661"/>
                <a:gd name="connsiteX2" fmla="*/ 608726 w 608726"/>
                <a:gd name="connsiteY2" fmla="*/ 1154661 h 1154661"/>
                <a:gd name="connsiteX3" fmla="*/ 0 w 608726"/>
                <a:gd name="connsiteY3" fmla="*/ 934227 h 1154661"/>
                <a:gd name="connsiteX4" fmla="*/ 0 w 608726"/>
                <a:gd name="connsiteY4" fmla="*/ 0 h 1154661"/>
                <a:gd name="connsiteX0" fmla="*/ 0 w 598230"/>
                <a:gd name="connsiteY0" fmla="*/ 0 h 1144165"/>
                <a:gd name="connsiteX1" fmla="*/ 598230 w 598230"/>
                <a:gd name="connsiteY1" fmla="*/ 493356 h 1144165"/>
                <a:gd name="connsiteX2" fmla="*/ 577240 w 598230"/>
                <a:gd name="connsiteY2" fmla="*/ 1144165 h 1144165"/>
                <a:gd name="connsiteX3" fmla="*/ 0 w 598230"/>
                <a:gd name="connsiteY3" fmla="*/ 934227 h 1144165"/>
                <a:gd name="connsiteX4" fmla="*/ 0 w 598230"/>
                <a:gd name="connsiteY4" fmla="*/ 0 h 1144165"/>
                <a:gd name="connsiteX0" fmla="*/ 0 w 577240"/>
                <a:gd name="connsiteY0" fmla="*/ 0 h 1144165"/>
                <a:gd name="connsiteX1" fmla="*/ 559424 w 577240"/>
                <a:gd name="connsiteY1" fmla="*/ 493356 h 1144165"/>
                <a:gd name="connsiteX2" fmla="*/ 577240 w 577240"/>
                <a:gd name="connsiteY2" fmla="*/ 1144165 h 1144165"/>
                <a:gd name="connsiteX3" fmla="*/ 0 w 577240"/>
                <a:gd name="connsiteY3" fmla="*/ 934227 h 1144165"/>
                <a:gd name="connsiteX4" fmla="*/ 0 w 577240"/>
                <a:gd name="connsiteY4" fmla="*/ 0 h 1144165"/>
                <a:gd name="connsiteX0" fmla="*/ 0 w 584118"/>
                <a:gd name="connsiteY0" fmla="*/ 0 h 1144165"/>
                <a:gd name="connsiteX1" fmla="*/ 584118 w 584118"/>
                <a:gd name="connsiteY1" fmla="*/ 486300 h 1144165"/>
                <a:gd name="connsiteX2" fmla="*/ 577240 w 584118"/>
                <a:gd name="connsiteY2" fmla="*/ 1144165 h 1144165"/>
                <a:gd name="connsiteX3" fmla="*/ 0 w 584118"/>
                <a:gd name="connsiteY3" fmla="*/ 934227 h 1144165"/>
                <a:gd name="connsiteX4" fmla="*/ 0 w 584118"/>
                <a:gd name="connsiteY4" fmla="*/ 0 h 1144165"/>
                <a:gd name="connsiteX0" fmla="*/ 0 w 584937"/>
                <a:gd name="connsiteY0" fmla="*/ 0 h 1147693"/>
                <a:gd name="connsiteX1" fmla="*/ 584118 w 584937"/>
                <a:gd name="connsiteY1" fmla="*/ 486300 h 1147693"/>
                <a:gd name="connsiteX2" fmla="*/ 584295 w 584937"/>
                <a:gd name="connsiteY2" fmla="*/ 1147693 h 1147693"/>
                <a:gd name="connsiteX3" fmla="*/ 0 w 584937"/>
                <a:gd name="connsiteY3" fmla="*/ 934227 h 1147693"/>
                <a:gd name="connsiteX4" fmla="*/ 0 w 584937"/>
                <a:gd name="connsiteY4" fmla="*/ 0 h 114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937" h="1147693">
                  <a:moveTo>
                    <a:pt x="0" y="0"/>
                  </a:moveTo>
                  <a:lnTo>
                    <a:pt x="584118" y="486300"/>
                  </a:lnTo>
                  <a:cubicBezTo>
                    <a:pt x="581825" y="705588"/>
                    <a:pt x="586588" y="928405"/>
                    <a:pt x="584295" y="1147693"/>
                  </a:cubicBezTo>
                  <a:lnTo>
                    <a:pt x="0" y="934227"/>
                  </a:lnTo>
                  <a:lnTo>
                    <a:pt x="0" y="0"/>
                  </a:lnTo>
                  <a:close/>
                </a:path>
              </a:pathLst>
            </a:cu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7" name="文本框 16">
              <a:extLst>
                <a:ext uri="{FF2B5EF4-FFF2-40B4-BE49-F238E27FC236}">
                  <a16:creationId xmlns:a16="http://schemas.microsoft.com/office/drawing/2014/main" id="{1E387F35-B622-85D2-5082-00E1A45210A9}"/>
                </a:ext>
              </a:extLst>
            </p:cNvPr>
            <p:cNvSpPr txBox="1"/>
            <p:nvPr/>
          </p:nvSpPr>
          <p:spPr>
            <a:xfrm>
              <a:off x="203363" y="1515885"/>
              <a:ext cx="950901" cy="913007"/>
            </a:xfrm>
            <a:prstGeom prst="rect">
              <a:avLst/>
            </a:prstGeom>
            <a:noFill/>
          </p:spPr>
          <p:txBody>
            <a:bodyPr wrap="none" rtlCol="0">
              <a:spAutoFit/>
            </a:bodyPr>
            <a:lstStyle/>
            <a:p>
              <a:r>
                <a:rPr kumimoji="1" lang="en-US" altLang="zh-CN" sz="5333" b="1" dirty="0">
                  <a:solidFill>
                    <a:srgbClr val="FFFFFF"/>
                  </a:solidFill>
                </a:rPr>
                <a:t>01</a:t>
              </a:r>
              <a:endParaRPr kumimoji="1" lang="zh-CN" altLang="en-US" sz="5333" b="1" dirty="0">
                <a:solidFill>
                  <a:srgbClr val="FFFFFF"/>
                </a:solidFill>
              </a:endParaRPr>
            </a:p>
          </p:txBody>
        </p:sp>
        <p:sp>
          <p:nvSpPr>
            <p:cNvPr id="20" name="矩形 19">
              <a:extLst>
                <a:ext uri="{FF2B5EF4-FFF2-40B4-BE49-F238E27FC236}">
                  <a16:creationId xmlns:a16="http://schemas.microsoft.com/office/drawing/2014/main" id="{545A3371-2D26-809F-3085-6DBDBF3C7477}"/>
                </a:ext>
              </a:extLst>
            </p:cNvPr>
            <p:cNvSpPr/>
            <p:nvPr/>
          </p:nvSpPr>
          <p:spPr>
            <a:xfrm>
              <a:off x="2719518" y="2145688"/>
              <a:ext cx="8937223" cy="525657"/>
            </a:xfrm>
            <a:prstGeom prst="rect">
              <a:avLst/>
            </a:prstGeom>
          </p:spPr>
          <p:txBody>
            <a:bodyPr wrap="square">
              <a:spAutoFit/>
            </a:bodyPr>
            <a:lstStyle/>
            <a:p>
              <a:pPr>
                <a:lnSpc>
                  <a:spcPct val="130000"/>
                </a:lnSpc>
              </a:pPr>
              <a:r>
                <a:rPr lang="zh-CN" altLang="en-US" sz="2400" b="1" dirty="0">
                  <a:solidFill>
                    <a:srgbClr val="FFFFFF"/>
                  </a:solidFill>
                  <a:latin typeface="微软雅黑" pitchFamily="34" charset="-122"/>
                </a:rPr>
                <a:t>基于姿态的全手行为跟踪方法</a:t>
              </a:r>
            </a:p>
          </p:txBody>
        </p:sp>
      </p:grpSp>
      <p:grpSp>
        <p:nvGrpSpPr>
          <p:cNvPr id="5" name="组合 4">
            <a:extLst>
              <a:ext uri="{FF2B5EF4-FFF2-40B4-BE49-F238E27FC236}">
                <a16:creationId xmlns:a16="http://schemas.microsoft.com/office/drawing/2014/main" id="{717E35B5-FB40-808B-C9F9-5C56286F30DB}"/>
              </a:ext>
            </a:extLst>
          </p:cNvPr>
          <p:cNvGrpSpPr/>
          <p:nvPr/>
        </p:nvGrpSpPr>
        <p:grpSpPr>
          <a:xfrm>
            <a:off x="0" y="2757455"/>
            <a:ext cx="12192001" cy="1906805"/>
            <a:chOff x="0" y="2757455"/>
            <a:chExt cx="12192001" cy="1906805"/>
          </a:xfrm>
        </p:grpSpPr>
        <p:sp>
          <p:nvSpPr>
            <p:cNvPr id="8" name="矩形 7">
              <a:extLst>
                <a:ext uri="{FF2B5EF4-FFF2-40B4-BE49-F238E27FC236}">
                  <a16:creationId xmlns:a16="http://schemas.microsoft.com/office/drawing/2014/main" id="{C90C55CC-D503-7548-22C5-E21A439CD020}"/>
                </a:ext>
              </a:extLst>
            </p:cNvPr>
            <p:cNvSpPr/>
            <p:nvPr/>
          </p:nvSpPr>
          <p:spPr>
            <a:xfrm>
              <a:off x="0" y="2757455"/>
              <a:ext cx="1441349" cy="1245636"/>
            </a:xfrm>
            <a:prstGeom prst="rect">
              <a:avLst/>
            </a:prstGeom>
            <a:solidFill>
              <a:schemeClr val="tx2">
                <a:lumMod val="90000"/>
                <a:lumOff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2" name="矩形 11">
              <a:extLst>
                <a:ext uri="{FF2B5EF4-FFF2-40B4-BE49-F238E27FC236}">
                  <a16:creationId xmlns:a16="http://schemas.microsoft.com/office/drawing/2014/main" id="{73F18C88-529B-8FF9-18A7-3ABADE369FC0}"/>
                </a:ext>
              </a:extLst>
            </p:cNvPr>
            <p:cNvSpPr/>
            <p:nvPr/>
          </p:nvSpPr>
          <p:spPr>
            <a:xfrm>
              <a:off x="2213304" y="3016639"/>
              <a:ext cx="9978697" cy="888223"/>
            </a:xfrm>
            <a:prstGeom prst="rect">
              <a:avLst/>
            </a:prstGeom>
            <a:solidFill>
              <a:schemeClr val="tx2">
                <a:lumMod val="90000"/>
                <a:lumOff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5" name="矩形 13">
              <a:extLst>
                <a:ext uri="{FF2B5EF4-FFF2-40B4-BE49-F238E27FC236}">
                  <a16:creationId xmlns:a16="http://schemas.microsoft.com/office/drawing/2014/main" id="{8DE3520B-506A-B255-FC0E-0246D3EB4739}"/>
                </a:ext>
              </a:extLst>
            </p:cNvPr>
            <p:cNvSpPr/>
            <p:nvPr/>
          </p:nvSpPr>
          <p:spPr>
            <a:xfrm>
              <a:off x="1436361" y="2757455"/>
              <a:ext cx="784905" cy="1245636"/>
            </a:xfrm>
            <a:custGeom>
              <a:avLst/>
              <a:gdLst>
                <a:gd name="connsiteX0" fmla="*/ 0 w 1826176"/>
                <a:gd name="connsiteY0" fmla="*/ 0 h 934227"/>
                <a:gd name="connsiteX1" fmla="*/ 1826176 w 1826176"/>
                <a:gd name="connsiteY1" fmla="*/ 0 h 934227"/>
                <a:gd name="connsiteX2" fmla="*/ 1826176 w 1826176"/>
                <a:gd name="connsiteY2" fmla="*/ 934227 h 934227"/>
                <a:gd name="connsiteX3" fmla="*/ 0 w 1826176"/>
                <a:gd name="connsiteY3" fmla="*/ 934227 h 934227"/>
                <a:gd name="connsiteX4" fmla="*/ 0 w 1826176"/>
                <a:gd name="connsiteY4" fmla="*/ 0 h 934227"/>
                <a:gd name="connsiteX0" fmla="*/ 0 w 1826176"/>
                <a:gd name="connsiteY0" fmla="*/ 0 h 934227"/>
                <a:gd name="connsiteX1" fmla="*/ 546455 w 1826176"/>
                <a:gd name="connsiteY1" fmla="*/ 230621 h 934227"/>
                <a:gd name="connsiteX2" fmla="*/ 1826176 w 1826176"/>
                <a:gd name="connsiteY2" fmla="*/ 934227 h 934227"/>
                <a:gd name="connsiteX3" fmla="*/ 0 w 1826176"/>
                <a:gd name="connsiteY3" fmla="*/ 934227 h 934227"/>
                <a:gd name="connsiteX4" fmla="*/ 0 w 1826176"/>
                <a:gd name="connsiteY4" fmla="*/ 0 h 934227"/>
                <a:gd name="connsiteX0" fmla="*/ 0 w 546455"/>
                <a:gd name="connsiteY0" fmla="*/ 0 h 934227"/>
                <a:gd name="connsiteX1" fmla="*/ 546455 w 546455"/>
                <a:gd name="connsiteY1" fmla="*/ 230621 h 934227"/>
                <a:gd name="connsiteX2" fmla="*/ 367813 w 546455"/>
                <a:gd name="connsiteY2" fmla="*/ 716599 h 934227"/>
                <a:gd name="connsiteX3" fmla="*/ 0 w 546455"/>
                <a:gd name="connsiteY3" fmla="*/ 934227 h 934227"/>
                <a:gd name="connsiteX4" fmla="*/ 0 w 546455"/>
                <a:gd name="connsiteY4" fmla="*/ 0 h 934227"/>
                <a:gd name="connsiteX0" fmla="*/ 0 w 585431"/>
                <a:gd name="connsiteY0" fmla="*/ 0 h 934227"/>
                <a:gd name="connsiteX1" fmla="*/ 546455 w 585431"/>
                <a:gd name="connsiteY1" fmla="*/ 230621 h 934227"/>
                <a:gd name="connsiteX2" fmla="*/ 585431 w 585431"/>
                <a:gd name="connsiteY2" fmla="*/ 856271 h 934227"/>
                <a:gd name="connsiteX3" fmla="*/ 0 w 585431"/>
                <a:gd name="connsiteY3" fmla="*/ 934227 h 934227"/>
                <a:gd name="connsiteX4" fmla="*/ 0 w 585431"/>
                <a:gd name="connsiteY4" fmla="*/ 0 h 934227"/>
                <a:gd name="connsiteX0" fmla="*/ 0 w 585431"/>
                <a:gd name="connsiteY0" fmla="*/ 0 h 934227"/>
                <a:gd name="connsiteX1" fmla="*/ 585431 w 585431"/>
                <a:gd name="connsiteY1" fmla="*/ 204636 h 934227"/>
                <a:gd name="connsiteX2" fmla="*/ 585431 w 585431"/>
                <a:gd name="connsiteY2" fmla="*/ 856271 h 934227"/>
                <a:gd name="connsiteX3" fmla="*/ 0 w 585431"/>
                <a:gd name="connsiteY3" fmla="*/ 934227 h 934227"/>
                <a:gd name="connsiteX4" fmla="*/ 0 w 585431"/>
                <a:gd name="connsiteY4" fmla="*/ 0 h 934227"/>
                <a:gd name="connsiteX0" fmla="*/ 0 w 588679"/>
                <a:gd name="connsiteY0" fmla="*/ 0 h 934227"/>
                <a:gd name="connsiteX1" fmla="*/ 588679 w 588679"/>
                <a:gd name="connsiteY1" fmla="*/ 194891 h 934227"/>
                <a:gd name="connsiteX2" fmla="*/ 585431 w 588679"/>
                <a:gd name="connsiteY2" fmla="*/ 856271 h 934227"/>
                <a:gd name="connsiteX3" fmla="*/ 0 w 588679"/>
                <a:gd name="connsiteY3" fmla="*/ 934227 h 934227"/>
                <a:gd name="connsiteX4" fmla="*/ 0 w 588679"/>
                <a:gd name="connsiteY4" fmla="*/ 0 h 934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79" h="934227">
                  <a:moveTo>
                    <a:pt x="0" y="0"/>
                  </a:moveTo>
                  <a:lnTo>
                    <a:pt x="588679" y="194891"/>
                  </a:lnTo>
                  <a:cubicBezTo>
                    <a:pt x="587596" y="415351"/>
                    <a:pt x="586514" y="635811"/>
                    <a:pt x="585431" y="856271"/>
                  </a:cubicBezTo>
                  <a:lnTo>
                    <a:pt x="0" y="934227"/>
                  </a:lnTo>
                  <a:lnTo>
                    <a:pt x="0" y="0"/>
                  </a:lnTo>
                  <a:close/>
                </a:path>
              </a:pathLst>
            </a:cu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8" name="文本框 17">
              <a:extLst>
                <a:ext uri="{FF2B5EF4-FFF2-40B4-BE49-F238E27FC236}">
                  <a16:creationId xmlns:a16="http://schemas.microsoft.com/office/drawing/2014/main" id="{64D86A09-A480-E499-715F-BF293E885DF7}"/>
                </a:ext>
              </a:extLst>
            </p:cNvPr>
            <p:cNvSpPr txBox="1"/>
            <p:nvPr/>
          </p:nvSpPr>
          <p:spPr>
            <a:xfrm>
              <a:off x="203363" y="2932015"/>
              <a:ext cx="950901" cy="913007"/>
            </a:xfrm>
            <a:prstGeom prst="rect">
              <a:avLst/>
            </a:prstGeom>
            <a:noFill/>
          </p:spPr>
          <p:txBody>
            <a:bodyPr wrap="none" rtlCol="0">
              <a:spAutoFit/>
            </a:bodyPr>
            <a:lstStyle/>
            <a:p>
              <a:r>
                <a:rPr kumimoji="1" lang="en-US" altLang="zh-CN" sz="5333" b="1" dirty="0">
                  <a:solidFill>
                    <a:srgbClr val="FFFFFF"/>
                  </a:solidFill>
                </a:rPr>
                <a:t>02</a:t>
              </a:r>
              <a:endParaRPr kumimoji="1" lang="zh-CN" altLang="en-US" sz="5333" b="1" dirty="0">
                <a:solidFill>
                  <a:srgbClr val="FFFFFF"/>
                </a:solidFill>
              </a:endParaRPr>
            </a:p>
          </p:txBody>
        </p:sp>
        <p:sp>
          <p:nvSpPr>
            <p:cNvPr id="21" name="矩形 20">
              <a:extLst>
                <a:ext uri="{FF2B5EF4-FFF2-40B4-BE49-F238E27FC236}">
                  <a16:creationId xmlns:a16="http://schemas.microsoft.com/office/drawing/2014/main" id="{253950E0-FF5C-54EC-4849-B3E33B399A4E}"/>
                </a:ext>
              </a:extLst>
            </p:cNvPr>
            <p:cNvSpPr/>
            <p:nvPr/>
          </p:nvSpPr>
          <p:spPr>
            <a:xfrm>
              <a:off x="2719518" y="3132596"/>
              <a:ext cx="8937223" cy="525657"/>
            </a:xfrm>
            <a:prstGeom prst="rect">
              <a:avLst/>
            </a:prstGeom>
          </p:spPr>
          <p:txBody>
            <a:bodyPr wrap="square">
              <a:spAutoFit/>
            </a:bodyPr>
            <a:lstStyle/>
            <a:p>
              <a:pPr>
                <a:lnSpc>
                  <a:spcPct val="130000"/>
                </a:lnSpc>
              </a:pPr>
              <a:r>
                <a:rPr lang="zh-CN" altLang="en-US" sz="2400" b="1" dirty="0">
                  <a:solidFill>
                    <a:srgbClr val="FFFFFF"/>
                  </a:solidFill>
                  <a:latin typeface="微软雅黑" pitchFamily="34" charset="-122"/>
                </a:rPr>
                <a:t>基于姿态的手势交互技术</a:t>
              </a:r>
            </a:p>
          </p:txBody>
        </p:sp>
        <p:sp>
          <p:nvSpPr>
            <p:cNvPr id="22" name="矩形 21">
              <a:extLst>
                <a:ext uri="{FF2B5EF4-FFF2-40B4-BE49-F238E27FC236}">
                  <a16:creationId xmlns:a16="http://schemas.microsoft.com/office/drawing/2014/main" id="{4DC642A7-1CA6-1437-26FD-B3D77DDD068C}"/>
                </a:ext>
              </a:extLst>
            </p:cNvPr>
            <p:cNvSpPr/>
            <p:nvPr/>
          </p:nvSpPr>
          <p:spPr>
            <a:xfrm>
              <a:off x="2719518" y="4138603"/>
              <a:ext cx="8937223" cy="525657"/>
            </a:xfrm>
            <a:prstGeom prst="rect">
              <a:avLst/>
            </a:prstGeom>
          </p:spPr>
          <p:txBody>
            <a:bodyPr wrap="square">
              <a:spAutoFit/>
            </a:bodyPr>
            <a:lstStyle/>
            <a:p>
              <a:pPr>
                <a:lnSpc>
                  <a:spcPct val="130000"/>
                </a:lnSpc>
              </a:pPr>
              <a:r>
                <a:rPr lang="zh-CN" altLang="en-US" sz="2400" b="1" dirty="0">
                  <a:solidFill>
                    <a:srgbClr val="FFFFFF"/>
                  </a:solidFill>
                  <a:latin typeface="微软雅黑" pitchFamily="34" charset="-122"/>
                </a:rPr>
                <a:t>模块化手套及空中手势交互原型系统</a:t>
              </a:r>
            </a:p>
          </p:txBody>
        </p:sp>
      </p:grpSp>
    </p:spTree>
    <p:extLst>
      <p:ext uri="{BB962C8B-B14F-4D97-AF65-F5344CB8AC3E}">
        <p14:creationId xmlns:p14="http://schemas.microsoft.com/office/powerpoint/2010/main" val="1352300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5997C-49C7-9488-27B0-178585787834}"/>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1868621B-4BEA-F0D9-810C-4D11D257E02C}"/>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基于姿态的全手行为跟踪方法</a:t>
            </a:r>
          </a:p>
        </p:txBody>
      </p:sp>
      <p:sp>
        <p:nvSpPr>
          <p:cNvPr id="4" name="灯片编号占位符 3">
            <a:extLst>
              <a:ext uri="{FF2B5EF4-FFF2-40B4-BE49-F238E27FC236}">
                <a16:creationId xmlns:a16="http://schemas.microsoft.com/office/drawing/2014/main" id="{93D86D03-71F8-590D-AFD6-4C225B77DA66}"/>
              </a:ext>
            </a:extLst>
          </p:cNvPr>
          <p:cNvSpPr>
            <a:spLocks noGrp="1"/>
          </p:cNvSpPr>
          <p:nvPr>
            <p:ph type="sldNum" sz="quarter" idx="12"/>
          </p:nvPr>
        </p:nvSpPr>
        <p:spPr/>
        <p:txBody>
          <a:bodyPr/>
          <a:lstStyle/>
          <a:p>
            <a:fld id="{51D91E7F-84B6-4064-9D4E-CC7D244BCA04}" type="slidenum">
              <a:rPr lang="zh-CN" altLang="en-US" smtClean="0"/>
              <a:pPr/>
              <a:t>7</a:t>
            </a:fld>
            <a:endParaRPr lang="zh-CN" altLang="en-US" dirty="0"/>
          </a:p>
        </p:txBody>
      </p:sp>
      <p:graphicFrame>
        <p:nvGraphicFramePr>
          <p:cNvPr id="2" name="对象 1">
            <a:extLst>
              <a:ext uri="{FF2B5EF4-FFF2-40B4-BE49-F238E27FC236}">
                <a16:creationId xmlns:a16="http://schemas.microsoft.com/office/drawing/2014/main" id="{3FFF6503-A5AA-8444-BCA4-BCD70FE936BC}"/>
              </a:ext>
            </a:extLst>
          </p:cNvPr>
          <p:cNvGraphicFramePr>
            <a:graphicFrameLocks noChangeAspect="1"/>
          </p:cNvGraphicFramePr>
          <p:nvPr>
            <p:extLst>
              <p:ext uri="{D42A27DB-BD31-4B8C-83A1-F6EECF244321}">
                <p14:modId xmlns:p14="http://schemas.microsoft.com/office/powerpoint/2010/main" val="297956472"/>
              </p:ext>
            </p:extLst>
          </p:nvPr>
        </p:nvGraphicFramePr>
        <p:xfrm>
          <a:off x="204550" y="1551057"/>
          <a:ext cx="4413600" cy="3550070"/>
        </p:xfrm>
        <a:graphic>
          <a:graphicData uri="http://schemas.openxmlformats.org/presentationml/2006/ole">
            <mc:AlternateContent xmlns:mc="http://schemas.openxmlformats.org/markup-compatibility/2006">
              <mc:Choice xmlns:v="urn:schemas-microsoft-com:vml" Requires="v">
                <p:oleObj name="Visio" r:id="rId3" imgW="9839373" imgH="7934461" progId="Visio.Drawing.15">
                  <p:embed/>
                </p:oleObj>
              </mc:Choice>
              <mc:Fallback>
                <p:oleObj name="Visio" r:id="rId3" imgW="9839373" imgH="7934461" progId="Visio.Drawing.15">
                  <p:embed/>
                  <p:pic>
                    <p:nvPicPr>
                      <p:cNvPr id="7" name="对象 6">
                        <a:extLst>
                          <a:ext uri="{FF2B5EF4-FFF2-40B4-BE49-F238E27FC236}">
                            <a16:creationId xmlns:a16="http://schemas.microsoft.com/office/drawing/2014/main" id="{D2C70716-F8BA-46FC-9084-8878605B49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550" y="1551057"/>
                        <a:ext cx="4413600" cy="3550070"/>
                      </a:xfrm>
                      <a:prstGeom prst="rect">
                        <a:avLst/>
                      </a:prstGeom>
                      <a:noFill/>
                    </p:spPr>
                  </p:pic>
                </p:oleObj>
              </mc:Fallback>
            </mc:AlternateContent>
          </a:graphicData>
        </a:graphic>
      </p:graphicFrame>
      <p:graphicFrame>
        <p:nvGraphicFramePr>
          <p:cNvPr id="5" name="表格 4">
            <a:extLst>
              <a:ext uri="{FF2B5EF4-FFF2-40B4-BE49-F238E27FC236}">
                <a16:creationId xmlns:a16="http://schemas.microsoft.com/office/drawing/2014/main" id="{93422CB9-59B9-69C7-D8C0-6E9E0331FFEC}"/>
              </a:ext>
            </a:extLst>
          </p:cNvPr>
          <p:cNvGraphicFramePr>
            <a:graphicFrameLocks noGrp="1"/>
          </p:cNvGraphicFramePr>
          <p:nvPr>
            <p:extLst>
              <p:ext uri="{D42A27DB-BD31-4B8C-83A1-F6EECF244321}">
                <p14:modId xmlns:p14="http://schemas.microsoft.com/office/powerpoint/2010/main" val="4019548468"/>
              </p:ext>
            </p:extLst>
          </p:nvPr>
        </p:nvGraphicFramePr>
        <p:xfrm>
          <a:off x="4884650" y="1821180"/>
          <a:ext cx="6505850" cy="4151495"/>
        </p:xfrm>
        <a:graphic>
          <a:graphicData uri="http://schemas.openxmlformats.org/drawingml/2006/table">
            <a:tbl>
              <a:tblPr firstRow="1" firstCol="1" bandRow="1">
                <a:tableStyleId>{5C22544A-7EE6-4342-B048-85BDC9FD1C3A}</a:tableStyleId>
              </a:tblPr>
              <a:tblGrid>
                <a:gridCol w="1076223">
                  <a:extLst>
                    <a:ext uri="{9D8B030D-6E8A-4147-A177-3AD203B41FA5}">
                      <a16:colId xmlns:a16="http://schemas.microsoft.com/office/drawing/2014/main" val="3850466215"/>
                    </a:ext>
                  </a:extLst>
                </a:gridCol>
                <a:gridCol w="1662101">
                  <a:extLst>
                    <a:ext uri="{9D8B030D-6E8A-4147-A177-3AD203B41FA5}">
                      <a16:colId xmlns:a16="http://schemas.microsoft.com/office/drawing/2014/main" val="571997394"/>
                    </a:ext>
                  </a:extLst>
                </a:gridCol>
                <a:gridCol w="1883763">
                  <a:extLst>
                    <a:ext uri="{9D8B030D-6E8A-4147-A177-3AD203B41FA5}">
                      <a16:colId xmlns:a16="http://schemas.microsoft.com/office/drawing/2014/main" val="3275996383"/>
                    </a:ext>
                  </a:extLst>
                </a:gridCol>
                <a:gridCol w="1883763">
                  <a:extLst>
                    <a:ext uri="{9D8B030D-6E8A-4147-A177-3AD203B41FA5}">
                      <a16:colId xmlns:a16="http://schemas.microsoft.com/office/drawing/2014/main" val="3286640847"/>
                    </a:ext>
                  </a:extLst>
                </a:gridCol>
              </a:tblGrid>
              <a:tr h="311015">
                <a:tc>
                  <a:txBody>
                    <a:bodyPr/>
                    <a:lstStyle/>
                    <a:p>
                      <a:pPr algn="ctr"/>
                      <a:r>
                        <a:rPr lang="zh-CN" sz="1800" kern="0" dirty="0">
                          <a:effectLst/>
                          <a:latin typeface="Times New Roman" panose="02020603050405020304" pitchFamily="18" charset="0"/>
                          <a:cs typeface="Times New Roman" panose="02020603050405020304" pitchFamily="18" charset="0"/>
                        </a:rPr>
                        <a:t>手指</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800" kern="0" dirty="0">
                          <a:effectLst/>
                          <a:latin typeface="Times New Roman" panose="02020603050405020304" pitchFamily="18" charset="0"/>
                          <a:cs typeface="Times New Roman" panose="02020603050405020304" pitchFamily="18" charset="0"/>
                        </a:rPr>
                        <a:t>关节</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800" kern="0" dirty="0">
                          <a:effectLst/>
                          <a:latin typeface="Times New Roman" panose="02020603050405020304" pitchFamily="18" charset="0"/>
                          <a:cs typeface="Times New Roman" panose="02020603050405020304" pitchFamily="18" charset="0"/>
                        </a:rPr>
                        <a:t>弯曲角度</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800" kern="0" dirty="0">
                          <a:effectLst/>
                          <a:latin typeface="Times New Roman" panose="02020603050405020304" pitchFamily="18" charset="0"/>
                          <a:cs typeface="Times New Roman" panose="02020603050405020304" pitchFamily="18" charset="0"/>
                        </a:rPr>
                        <a:t>外展角度</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94130783"/>
                  </a:ext>
                </a:extLst>
              </a:tr>
              <a:tr h="225112">
                <a:tc rowSpan="2">
                  <a:txBody>
                    <a:bodyPr/>
                    <a:lstStyle/>
                    <a:p>
                      <a:pPr algn="ctr"/>
                      <a:r>
                        <a:rPr lang="zh-CN" sz="1800" kern="0" dirty="0">
                          <a:effectLst/>
                          <a:latin typeface="Times New Roman" panose="02020603050405020304" pitchFamily="18" charset="0"/>
                          <a:cs typeface="Times New Roman" panose="02020603050405020304" pitchFamily="18" charset="0"/>
                        </a:rPr>
                        <a:t>拇指</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dirty="0">
                          <a:effectLst/>
                          <a:latin typeface="Times New Roman" panose="02020603050405020304" pitchFamily="18" charset="0"/>
                          <a:cs typeface="Times New Roman" panose="02020603050405020304" pitchFamily="18" charset="0"/>
                        </a:rPr>
                        <a:t>MCP</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[0°~75°]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09587687"/>
                  </a:ext>
                </a:extLst>
              </a:tr>
              <a:tr h="225112">
                <a:tc vMerge="1">
                  <a:txBody>
                    <a:bodyPr/>
                    <a:lstStyle/>
                    <a:p>
                      <a:endParaRPr lang="zh-CN" altLang="en-US"/>
                    </a:p>
                  </a:txBody>
                  <a:tcPr/>
                </a:tc>
                <a:tc>
                  <a:txBody>
                    <a:bodyPr/>
                    <a:lstStyle/>
                    <a:p>
                      <a:pPr algn="ctr"/>
                      <a:r>
                        <a:rPr lang="en-US" sz="1800" kern="0">
                          <a:effectLst/>
                          <a:latin typeface="Times New Roman" panose="02020603050405020304" pitchFamily="18" charset="0"/>
                          <a:cs typeface="Times New Roman" panose="02020603050405020304" pitchFamily="18" charset="0"/>
                        </a:rPr>
                        <a:t>IP</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[-5°~75°]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18148347"/>
                  </a:ext>
                </a:extLst>
              </a:tr>
              <a:tr h="225112">
                <a:tc rowSpan="3">
                  <a:txBody>
                    <a:bodyPr/>
                    <a:lstStyle/>
                    <a:p>
                      <a:pPr algn="ctr"/>
                      <a:r>
                        <a:rPr lang="zh-CN" sz="1800" kern="0" dirty="0">
                          <a:effectLst/>
                          <a:latin typeface="Times New Roman" panose="02020603050405020304" pitchFamily="18" charset="0"/>
                          <a:cs typeface="Times New Roman" panose="02020603050405020304" pitchFamily="18" charset="0"/>
                        </a:rPr>
                        <a:t>食指</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MCP</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[-30°~90°]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[0°~60°]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91744985"/>
                  </a:ext>
                </a:extLst>
              </a:tr>
              <a:tr h="225112">
                <a:tc vMerge="1">
                  <a:txBody>
                    <a:bodyPr/>
                    <a:lstStyle/>
                    <a:p>
                      <a:endParaRPr lang="zh-CN" altLang="en-US"/>
                    </a:p>
                  </a:txBody>
                  <a:tcPr/>
                </a:tc>
                <a:tc>
                  <a:txBody>
                    <a:bodyPr/>
                    <a:lstStyle/>
                    <a:p>
                      <a:pPr algn="ctr"/>
                      <a:r>
                        <a:rPr lang="en-US" sz="1800" kern="0">
                          <a:effectLst/>
                          <a:latin typeface="Times New Roman" panose="02020603050405020304" pitchFamily="18" charset="0"/>
                          <a:cs typeface="Times New Roman" panose="02020603050405020304" pitchFamily="18" charset="0"/>
                        </a:rPr>
                        <a:t>PIP</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[0°~110°]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39150437"/>
                  </a:ext>
                </a:extLst>
              </a:tr>
              <a:tr h="225112">
                <a:tc vMerge="1">
                  <a:txBody>
                    <a:bodyPr/>
                    <a:lstStyle/>
                    <a:p>
                      <a:endParaRPr lang="zh-CN" altLang="en-US"/>
                    </a:p>
                  </a:txBody>
                  <a:tcPr/>
                </a:tc>
                <a:tc>
                  <a:txBody>
                    <a:bodyPr/>
                    <a:lstStyle/>
                    <a:p>
                      <a:pPr algn="ctr"/>
                      <a:r>
                        <a:rPr lang="en-US" sz="1800" kern="0" dirty="0">
                          <a:effectLst/>
                          <a:latin typeface="Times New Roman" panose="02020603050405020304" pitchFamily="18" charset="0"/>
                          <a:cs typeface="Times New Roman" panose="02020603050405020304" pitchFamily="18" charset="0"/>
                        </a:rPr>
                        <a:t>DIP</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[-5°~90°]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78641158"/>
                  </a:ext>
                </a:extLst>
              </a:tr>
              <a:tr h="225112">
                <a:tc rowSpan="3">
                  <a:txBody>
                    <a:bodyPr/>
                    <a:lstStyle/>
                    <a:p>
                      <a:pPr algn="ctr"/>
                      <a:r>
                        <a:rPr lang="zh-CN" sz="1800" kern="0">
                          <a:effectLst/>
                          <a:latin typeface="Times New Roman" panose="02020603050405020304" pitchFamily="18" charset="0"/>
                          <a:cs typeface="Times New Roman" panose="02020603050405020304" pitchFamily="18" charset="0"/>
                        </a:rPr>
                        <a:t>中指</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dirty="0">
                          <a:effectLst/>
                          <a:latin typeface="Times New Roman" panose="02020603050405020304" pitchFamily="18" charset="0"/>
                          <a:cs typeface="Times New Roman" panose="02020603050405020304" pitchFamily="18" charset="0"/>
                        </a:rPr>
                        <a:t>MCP</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[-30°~90°]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[0°~45°]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59585450"/>
                  </a:ext>
                </a:extLst>
              </a:tr>
              <a:tr h="225112">
                <a:tc vMerge="1">
                  <a:txBody>
                    <a:bodyPr/>
                    <a:lstStyle/>
                    <a:p>
                      <a:endParaRPr lang="zh-CN" altLang="en-US"/>
                    </a:p>
                  </a:txBody>
                  <a:tcPr/>
                </a:tc>
                <a:tc>
                  <a:txBody>
                    <a:bodyPr/>
                    <a:lstStyle/>
                    <a:p>
                      <a:pPr algn="ctr"/>
                      <a:r>
                        <a:rPr lang="en-US" sz="1800" kern="0">
                          <a:effectLst/>
                          <a:latin typeface="Times New Roman" panose="02020603050405020304" pitchFamily="18" charset="0"/>
                          <a:cs typeface="Times New Roman" panose="02020603050405020304" pitchFamily="18" charset="0"/>
                        </a:rPr>
                        <a:t>PIP</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[0°~110°]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dirty="0">
                          <a:effectLst/>
                          <a:latin typeface="Times New Roman" panose="02020603050405020304" pitchFamily="18" charset="0"/>
                          <a:cs typeface="Times New Roman" panose="02020603050405020304" pitchFamily="18" charset="0"/>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08084920"/>
                  </a:ext>
                </a:extLst>
              </a:tr>
              <a:tr h="225112">
                <a:tc vMerge="1">
                  <a:txBody>
                    <a:bodyPr/>
                    <a:lstStyle/>
                    <a:p>
                      <a:endParaRPr lang="zh-CN" altLang="en-US"/>
                    </a:p>
                  </a:txBody>
                  <a:tcPr/>
                </a:tc>
                <a:tc>
                  <a:txBody>
                    <a:bodyPr/>
                    <a:lstStyle/>
                    <a:p>
                      <a:pPr algn="ctr"/>
                      <a:r>
                        <a:rPr lang="en-US" sz="1800" kern="0" dirty="0">
                          <a:effectLst/>
                          <a:latin typeface="Times New Roman" panose="02020603050405020304" pitchFamily="18" charset="0"/>
                          <a:cs typeface="Times New Roman" panose="02020603050405020304" pitchFamily="18" charset="0"/>
                        </a:rPr>
                        <a:t>DIP</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[-5°~90°]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dirty="0">
                          <a:effectLst/>
                          <a:latin typeface="Times New Roman" panose="02020603050405020304" pitchFamily="18" charset="0"/>
                          <a:cs typeface="Times New Roman" panose="02020603050405020304" pitchFamily="18" charset="0"/>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93033912"/>
                  </a:ext>
                </a:extLst>
              </a:tr>
              <a:tr h="225112">
                <a:tc rowSpan="3">
                  <a:txBody>
                    <a:bodyPr/>
                    <a:lstStyle/>
                    <a:p>
                      <a:pPr algn="ctr"/>
                      <a:r>
                        <a:rPr lang="zh-CN" sz="1800" kern="0" dirty="0">
                          <a:effectLst/>
                          <a:latin typeface="Times New Roman" panose="02020603050405020304" pitchFamily="18" charset="0"/>
                          <a:cs typeface="Times New Roman" panose="02020603050405020304" pitchFamily="18" charset="0"/>
                        </a:rPr>
                        <a:t>无名指</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MCP</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[-30°~90°]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[0°~45°]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60368237"/>
                  </a:ext>
                </a:extLst>
              </a:tr>
              <a:tr h="225112">
                <a:tc vMerge="1">
                  <a:txBody>
                    <a:bodyPr/>
                    <a:lstStyle/>
                    <a:p>
                      <a:endParaRPr lang="zh-CN" altLang="en-US"/>
                    </a:p>
                  </a:txBody>
                  <a:tcPr/>
                </a:tc>
                <a:tc>
                  <a:txBody>
                    <a:bodyPr/>
                    <a:lstStyle/>
                    <a:p>
                      <a:pPr algn="ctr"/>
                      <a:r>
                        <a:rPr lang="en-US" sz="1800" kern="0" dirty="0">
                          <a:effectLst/>
                          <a:latin typeface="Times New Roman" panose="02020603050405020304" pitchFamily="18" charset="0"/>
                          <a:cs typeface="Times New Roman" panose="02020603050405020304" pitchFamily="18" charset="0"/>
                        </a:rPr>
                        <a:t>PIP</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[0°~120°]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07017368"/>
                  </a:ext>
                </a:extLst>
              </a:tr>
              <a:tr h="225112">
                <a:tc vMerge="1">
                  <a:txBody>
                    <a:bodyPr/>
                    <a:lstStyle/>
                    <a:p>
                      <a:endParaRPr lang="zh-CN" altLang="en-US"/>
                    </a:p>
                  </a:txBody>
                  <a:tcPr/>
                </a:tc>
                <a:tc>
                  <a:txBody>
                    <a:bodyPr/>
                    <a:lstStyle/>
                    <a:p>
                      <a:pPr algn="ctr"/>
                      <a:r>
                        <a:rPr lang="en-US" sz="1800" kern="0" dirty="0">
                          <a:effectLst/>
                          <a:latin typeface="Times New Roman" panose="02020603050405020304" pitchFamily="18" charset="0"/>
                          <a:cs typeface="Times New Roman" panose="02020603050405020304" pitchFamily="18" charset="0"/>
                        </a:rPr>
                        <a:t>DIP</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[-5°~90°]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07040615"/>
                  </a:ext>
                </a:extLst>
              </a:tr>
              <a:tr h="225112">
                <a:tc rowSpan="3">
                  <a:txBody>
                    <a:bodyPr/>
                    <a:lstStyle/>
                    <a:p>
                      <a:pPr algn="ctr"/>
                      <a:r>
                        <a:rPr lang="zh-CN" sz="1800" kern="0" dirty="0">
                          <a:effectLst/>
                          <a:latin typeface="Times New Roman" panose="02020603050405020304" pitchFamily="18" charset="0"/>
                          <a:cs typeface="Times New Roman" panose="02020603050405020304" pitchFamily="18" charset="0"/>
                        </a:rPr>
                        <a:t>小指</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MCP</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dirty="0">
                          <a:effectLst/>
                          <a:latin typeface="Times New Roman" panose="02020603050405020304" pitchFamily="18" charset="0"/>
                          <a:cs typeface="Times New Roman" panose="02020603050405020304" pitchFamily="18" charset="0"/>
                        </a:rPr>
                        <a:t>[-30°~90°]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dirty="0">
                          <a:effectLst/>
                          <a:latin typeface="Times New Roman" panose="02020603050405020304" pitchFamily="18" charset="0"/>
                          <a:cs typeface="Times New Roman" panose="02020603050405020304" pitchFamily="18" charset="0"/>
                        </a:rPr>
                        <a:t>[0°~50°]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08121757"/>
                  </a:ext>
                </a:extLst>
              </a:tr>
              <a:tr h="225112">
                <a:tc vMerge="1">
                  <a:txBody>
                    <a:bodyPr/>
                    <a:lstStyle/>
                    <a:p>
                      <a:endParaRPr lang="zh-CN" altLang="en-US"/>
                    </a:p>
                  </a:txBody>
                  <a:tcPr/>
                </a:tc>
                <a:tc>
                  <a:txBody>
                    <a:bodyPr/>
                    <a:lstStyle/>
                    <a:p>
                      <a:pPr algn="ctr"/>
                      <a:r>
                        <a:rPr lang="en-US" sz="1800" kern="0">
                          <a:effectLst/>
                          <a:latin typeface="Times New Roman" panose="02020603050405020304" pitchFamily="18" charset="0"/>
                          <a:cs typeface="Times New Roman" panose="02020603050405020304" pitchFamily="18" charset="0"/>
                        </a:rPr>
                        <a:t>PIP</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[0°~135°]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71947911"/>
                  </a:ext>
                </a:extLst>
              </a:tr>
              <a:tr h="225112">
                <a:tc vMerge="1">
                  <a:txBody>
                    <a:bodyPr/>
                    <a:lstStyle/>
                    <a:p>
                      <a:endParaRPr lang="zh-CN" altLang="en-US"/>
                    </a:p>
                  </a:txBody>
                  <a:tcPr/>
                </a:tc>
                <a:tc>
                  <a:txBody>
                    <a:bodyPr/>
                    <a:lstStyle/>
                    <a:p>
                      <a:pPr algn="ctr"/>
                      <a:r>
                        <a:rPr lang="en-US" sz="1800" kern="0">
                          <a:effectLst/>
                          <a:latin typeface="Times New Roman" panose="02020603050405020304" pitchFamily="18" charset="0"/>
                          <a:cs typeface="Times New Roman" panose="02020603050405020304" pitchFamily="18" charset="0"/>
                        </a:rPr>
                        <a:t>DIP</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[-5°~90°]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dirty="0">
                          <a:effectLst/>
                          <a:latin typeface="Times New Roman" panose="02020603050405020304" pitchFamily="18" charset="0"/>
                          <a:cs typeface="Times New Roman" panose="02020603050405020304" pitchFamily="18" charset="0"/>
                        </a:rPr>
                        <a:t>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59364180"/>
                  </a:ext>
                </a:extLst>
              </a:tr>
            </a:tbl>
          </a:graphicData>
        </a:graphic>
      </p:graphicFrame>
      <p:sp>
        <p:nvSpPr>
          <p:cNvPr id="6" name="文本框 5">
            <a:extLst>
              <a:ext uri="{FF2B5EF4-FFF2-40B4-BE49-F238E27FC236}">
                <a16:creationId xmlns:a16="http://schemas.microsoft.com/office/drawing/2014/main" id="{84C9DCBC-C411-3731-4EB3-816805F0EB51}"/>
              </a:ext>
            </a:extLst>
          </p:cNvPr>
          <p:cNvSpPr txBox="1"/>
          <p:nvPr/>
        </p:nvSpPr>
        <p:spPr>
          <a:xfrm>
            <a:off x="6612605" y="1388417"/>
            <a:ext cx="3049940" cy="400110"/>
          </a:xfrm>
          <a:prstGeom prst="rect">
            <a:avLst/>
          </a:prstGeom>
          <a:noFill/>
        </p:spPr>
        <p:txBody>
          <a:bodyPr wrap="square">
            <a:spAutoFit/>
          </a:bodyPr>
          <a:lstStyle/>
          <a:p>
            <a:pPr algn="ctr">
              <a:spcBef>
                <a:spcPts val="600"/>
              </a:spcBef>
              <a:spcAft>
                <a:spcPts val="600"/>
              </a:spcAft>
            </a:pPr>
            <a:r>
              <a:rPr lang="zh-CN" altLang="zh-CN" sz="2000" b="1" kern="100" dirty="0">
                <a:solidFill>
                  <a:srgbClr val="000000"/>
                </a:solidFill>
                <a:effectLst/>
                <a:latin typeface="Times New Roman" panose="02020603050405020304" pitchFamily="18" charset="0"/>
                <a:ea typeface="宋体" panose="02010600030101010101" pitchFamily="2" charset="-122"/>
              </a:rPr>
              <a:t>手部关节约束信息</a:t>
            </a:r>
            <a:r>
              <a:rPr lang="zh-CN" altLang="en-US" sz="2000" b="1" kern="100" dirty="0">
                <a:solidFill>
                  <a:srgbClr val="000000"/>
                </a:solidFill>
                <a:latin typeface="Times New Roman" panose="02020603050405020304" pitchFamily="18" charset="0"/>
                <a:ea typeface="宋体" panose="02010600030101010101" pitchFamily="2" charset="-122"/>
              </a:rPr>
              <a:t>表</a:t>
            </a:r>
            <a:endParaRPr lang="zh-CN" altLang="zh-CN" sz="3600" b="1" kern="100" dirty="0">
              <a:effectLst/>
              <a:latin typeface="Times New Roman" panose="02020603050405020304" pitchFamily="18" charset="0"/>
              <a:ea typeface="宋体" panose="02010600030101010101" pitchFamily="2" charset="-122"/>
            </a:endParaRPr>
          </a:p>
        </p:txBody>
      </p:sp>
      <p:sp>
        <p:nvSpPr>
          <p:cNvPr id="9" name="文本框 8">
            <a:extLst>
              <a:ext uri="{FF2B5EF4-FFF2-40B4-BE49-F238E27FC236}">
                <a16:creationId xmlns:a16="http://schemas.microsoft.com/office/drawing/2014/main" id="{0FEE1880-2ECF-8D2C-E096-6CEB708D4517}"/>
              </a:ext>
            </a:extLst>
          </p:cNvPr>
          <p:cNvSpPr txBox="1"/>
          <p:nvPr/>
        </p:nvSpPr>
        <p:spPr>
          <a:xfrm>
            <a:off x="695324" y="991090"/>
            <a:ext cx="2652560" cy="461665"/>
          </a:xfrm>
          <a:prstGeom prst="rect">
            <a:avLst/>
          </a:prstGeom>
          <a:noFill/>
        </p:spPr>
        <p:txBody>
          <a:bodyPr wrap="square">
            <a:spAutoFit/>
          </a:bodyPr>
          <a:lstStyle/>
          <a:p>
            <a:r>
              <a:rPr lang="en-US" altLang="zh-CN" sz="2400" b="1" dirty="0">
                <a:latin typeface="微软雅黑" panose="020B0503020204020204" pitchFamily="34" charset="-122"/>
              </a:rPr>
              <a:t>1.1 </a:t>
            </a:r>
            <a:r>
              <a:rPr lang="zh-CN" altLang="en-US" sz="2400" b="1" dirty="0">
                <a:latin typeface="微软雅黑" panose="020B0503020204020204" pitchFamily="34" charset="-122"/>
              </a:rPr>
              <a:t>约束建模</a:t>
            </a:r>
          </a:p>
        </p:txBody>
      </p:sp>
      <p:sp>
        <p:nvSpPr>
          <p:cNvPr id="17" name="文本框 16">
            <a:extLst>
              <a:ext uri="{FF2B5EF4-FFF2-40B4-BE49-F238E27FC236}">
                <a16:creationId xmlns:a16="http://schemas.microsoft.com/office/drawing/2014/main" id="{907B24E5-48AD-3EA5-F3DC-2132528418F3}"/>
              </a:ext>
            </a:extLst>
          </p:cNvPr>
          <p:cNvSpPr txBox="1"/>
          <p:nvPr/>
        </p:nvSpPr>
        <p:spPr>
          <a:xfrm>
            <a:off x="1626920" y="5188453"/>
            <a:ext cx="1809454" cy="400110"/>
          </a:xfrm>
          <a:prstGeom prst="rect">
            <a:avLst/>
          </a:prstGeom>
          <a:noFill/>
        </p:spPr>
        <p:txBody>
          <a:bodyPr wrap="square">
            <a:spAutoFit/>
          </a:bodyPr>
          <a:lstStyle/>
          <a:p>
            <a:r>
              <a:rPr lang="zh-CN" altLang="en-US" sz="2000" b="1" dirty="0">
                <a:solidFill>
                  <a:prstClr val="black"/>
                </a:solidFill>
                <a:latin typeface="宋体" panose="02010600030101010101" pitchFamily="2" charset="-122"/>
                <a:ea typeface="宋体" panose="02010600030101010101" pitchFamily="2" charset="-122"/>
                <a:cs typeface="+mn-ea"/>
                <a:sym typeface="+mn-lt"/>
              </a:rPr>
              <a:t>手部姿态模型</a:t>
            </a:r>
            <a:endParaRPr lang="zh-CN" altLang="en-US"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85015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68451-1596-9B95-CF5F-C57D925F2470}"/>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0D1393AD-9B5A-9603-40E2-8CD8FE868F57}"/>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基于姿态的全手行为跟踪方法</a:t>
            </a:r>
          </a:p>
        </p:txBody>
      </p:sp>
      <p:sp>
        <p:nvSpPr>
          <p:cNvPr id="4" name="灯片编号占位符 3">
            <a:extLst>
              <a:ext uri="{FF2B5EF4-FFF2-40B4-BE49-F238E27FC236}">
                <a16:creationId xmlns:a16="http://schemas.microsoft.com/office/drawing/2014/main" id="{D1B23285-7A5A-9C29-C698-AD4B985FB5C7}"/>
              </a:ext>
            </a:extLst>
          </p:cNvPr>
          <p:cNvSpPr>
            <a:spLocks noGrp="1"/>
          </p:cNvSpPr>
          <p:nvPr>
            <p:ph type="sldNum" sz="quarter" idx="12"/>
          </p:nvPr>
        </p:nvSpPr>
        <p:spPr/>
        <p:txBody>
          <a:bodyPr/>
          <a:lstStyle/>
          <a:p>
            <a:fld id="{51D91E7F-84B6-4064-9D4E-CC7D244BCA04}" type="slidenum">
              <a:rPr lang="zh-CN" altLang="en-US" smtClean="0"/>
              <a:pPr/>
              <a:t>8</a:t>
            </a:fld>
            <a:endParaRPr lang="zh-CN" altLang="en-US" dirty="0"/>
          </a:p>
        </p:txBody>
      </p:sp>
      <p:graphicFrame>
        <p:nvGraphicFramePr>
          <p:cNvPr id="5" name="对象 4">
            <a:extLst>
              <a:ext uri="{FF2B5EF4-FFF2-40B4-BE49-F238E27FC236}">
                <a16:creationId xmlns:a16="http://schemas.microsoft.com/office/drawing/2014/main" id="{7005E23C-BD2E-D731-447E-051151894B2D}"/>
              </a:ext>
            </a:extLst>
          </p:cNvPr>
          <p:cNvGraphicFramePr>
            <a:graphicFrameLocks noChangeAspect="1"/>
          </p:cNvGraphicFramePr>
          <p:nvPr>
            <p:extLst>
              <p:ext uri="{D42A27DB-BD31-4B8C-83A1-F6EECF244321}">
                <p14:modId xmlns:p14="http://schemas.microsoft.com/office/powerpoint/2010/main" val="2287170241"/>
              </p:ext>
            </p:extLst>
          </p:nvPr>
        </p:nvGraphicFramePr>
        <p:xfrm>
          <a:off x="1716571" y="1104577"/>
          <a:ext cx="3257445" cy="3099435"/>
        </p:xfrm>
        <a:graphic>
          <a:graphicData uri="http://schemas.openxmlformats.org/presentationml/2006/ole">
            <mc:AlternateContent xmlns:mc="http://schemas.openxmlformats.org/markup-compatibility/2006">
              <mc:Choice xmlns:v="urn:schemas-microsoft-com:vml" Requires="v">
                <p:oleObj name="Visio" r:id="rId3" imgW="11277498" imgH="10810739" progId="Visio.Drawing.15">
                  <p:embed/>
                </p:oleObj>
              </mc:Choice>
              <mc:Fallback>
                <p:oleObj name="Visio" r:id="rId3" imgW="11277498" imgH="10810739"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6571" y="1104577"/>
                        <a:ext cx="3257445" cy="3099435"/>
                      </a:xfrm>
                      <a:prstGeom prst="rect">
                        <a:avLst/>
                      </a:prstGeom>
                      <a:noFill/>
                    </p:spPr>
                  </p:pic>
                </p:oleObj>
              </mc:Fallback>
            </mc:AlternateContent>
          </a:graphicData>
        </a:graphic>
      </p:graphicFrame>
      <p:graphicFrame>
        <p:nvGraphicFramePr>
          <p:cNvPr id="7" name="对象 6">
            <a:extLst>
              <a:ext uri="{FF2B5EF4-FFF2-40B4-BE49-F238E27FC236}">
                <a16:creationId xmlns:a16="http://schemas.microsoft.com/office/drawing/2014/main" id="{F552F63B-9719-425F-CFB9-FB7B8139D0AE}"/>
              </a:ext>
            </a:extLst>
          </p:cNvPr>
          <p:cNvGraphicFramePr>
            <a:graphicFrameLocks noChangeAspect="1"/>
          </p:cNvGraphicFramePr>
          <p:nvPr>
            <p:extLst>
              <p:ext uri="{D42A27DB-BD31-4B8C-83A1-F6EECF244321}">
                <p14:modId xmlns:p14="http://schemas.microsoft.com/office/powerpoint/2010/main" val="3354362211"/>
              </p:ext>
            </p:extLst>
          </p:nvPr>
        </p:nvGraphicFramePr>
        <p:xfrm>
          <a:off x="1924162" y="4675190"/>
          <a:ext cx="2842261" cy="1349092"/>
        </p:xfrm>
        <a:graphic>
          <a:graphicData uri="http://schemas.openxmlformats.org/presentationml/2006/ole">
            <mc:AlternateContent xmlns:mc="http://schemas.openxmlformats.org/markup-compatibility/2006">
              <mc:Choice xmlns:v="urn:schemas-microsoft-com:vml" Requires="v">
                <p:oleObj name="Visio" r:id="rId5" imgW="4572102" imgH="2133736" progId="Visio.Drawing.15">
                  <p:embed/>
                </p:oleObj>
              </mc:Choice>
              <mc:Fallback>
                <p:oleObj name="Visio" r:id="rId5" imgW="4572102" imgH="2133736" progId="Visio.Drawing.15">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4162" y="4675190"/>
                        <a:ext cx="2842261" cy="1349092"/>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92E78BE-FEEF-B548-24FD-9F29A7B0F187}"/>
                  </a:ext>
                </a:extLst>
              </p:cNvPr>
              <p:cNvSpPr txBox="1"/>
              <p:nvPr/>
            </p:nvSpPr>
            <p:spPr>
              <a:xfrm>
                <a:off x="7241458" y="1117773"/>
                <a:ext cx="4673149" cy="12573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𝒒</m:t>
                          </m:r>
                        </m:e>
                        <m:sub>
                          <m:r>
                            <a:rPr lang="en-US" altLang="zh-CN" i="1">
                              <a:latin typeface="Cambria Math" panose="02040503050406030204" pitchFamily="18" charset="0"/>
                            </a:rPr>
                            <m:t>𝐽𝑜𝑖𝑛𝑡</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𝒒</m:t>
                          </m:r>
                        </m:e>
                        <m:sub>
                          <m:r>
                            <a:rPr lang="en-US" altLang="zh-CN" i="1">
                              <a:latin typeface="Cambria Math" panose="02040503050406030204" pitchFamily="18" charset="0"/>
                            </a:rPr>
                            <m:t>𝐿</m:t>
                          </m:r>
                          <m:r>
                            <a:rPr lang="en-US" altLang="zh-CN">
                              <a:latin typeface="Cambria Math" panose="02040503050406030204" pitchFamily="18" charset="0"/>
                            </a:rPr>
                            <m:t>2</m:t>
                          </m:r>
                        </m:sub>
                      </m:sSub>
                      <m:r>
                        <a:rPr lang="en-US" altLang="zh-CN">
                          <a:latin typeface="Cambria Math" panose="02040503050406030204" pitchFamily="18" charset="0"/>
                        </a:rPr>
                        <m:t>⊗</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b="1" i="1">
                                      <a:latin typeface="Cambria Math" panose="02040503050406030204" pitchFamily="18" charset="0"/>
                                    </a:rPr>
                                    <m:t>𝒒</m:t>
                                  </m:r>
                                </m:e>
                                <m:sub>
                                  <m:r>
                                    <a:rPr lang="en-US" altLang="zh-CN" i="1">
                                      <a:latin typeface="Cambria Math" panose="02040503050406030204" pitchFamily="18" charset="0"/>
                                    </a:rPr>
                                    <m:t>𝐿</m:t>
                                  </m:r>
                                  <m:r>
                                    <a:rPr lang="en-US" altLang="zh-CN">
                                      <a:latin typeface="Cambria Math" panose="02040503050406030204" pitchFamily="18" charset="0"/>
                                    </a:rPr>
                                    <m:t>1</m:t>
                                  </m:r>
                                </m:sub>
                              </m:sSub>
                            </m:e>
                          </m:d>
                        </m:e>
                        <m:sup>
                          <m:r>
                            <a:rPr lang="en-US" altLang="zh-CN" i="1">
                              <a:latin typeface="Cambria Math" panose="02040503050406030204" pitchFamily="18" charset="0"/>
                            </a:rPr>
                            <m:t>−</m:t>
                          </m:r>
                          <m:r>
                            <a:rPr lang="en-US" altLang="zh-CN">
                              <a:latin typeface="Cambria Math" panose="02040503050406030204" pitchFamily="18" charset="0"/>
                            </a:rPr>
                            <m:t>1</m:t>
                          </m:r>
                        </m:sup>
                      </m:sSup>
                      <m:r>
                        <a:rPr lang="en-US" altLang="zh-CN">
                          <a:latin typeface="Cambria Math" panose="02040503050406030204" pitchFamily="18" charset="0"/>
                        </a:rPr>
                        <m:t>=</m:t>
                      </m:r>
                      <m:d>
                        <m:dPr>
                          <m:begChr m:val="["/>
                          <m:endChr m:val="]"/>
                          <m:ctrlPr>
                            <a:rPr lang="zh-CN" altLang="zh-CN" i="1">
                              <a:latin typeface="Cambria Math" panose="02040503050406030204" pitchFamily="18" charset="0"/>
                            </a:rPr>
                          </m:ctrlPr>
                        </m:dPr>
                        <m:e>
                          <m:m>
                            <m:mPr>
                              <m:mcs>
                                <m:mc>
                                  <m:mcPr>
                                    <m:count m:val="1"/>
                                    <m:mcJc m:val="center"/>
                                  </m:mcPr>
                                </m:mc>
                              </m:mcs>
                              <m:ctrlPr>
                                <a:rPr lang="zh-CN" altLang="zh-CN" i="1">
                                  <a:latin typeface="Cambria Math" panose="02040503050406030204" pitchFamily="18" charset="0"/>
                                </a:rPr>
                              </m:ctrlPr>
                            </m:mPr>
                            <m:mr>
                              <m:e>
                                <m:m>
                                  <m:mPr>
                                    <m:mcs>
                                      <m:mc>
                                        <m:mcPr>
                                          <m:count m:val="1"/>
                                          <m:mcJc m:val="center"/>
                                        </m:mcPr>
                                      </m:mc>
                                    </m:mcs>
                                    <m:ctrlPr>
                                      <a:rPr lang="zh-CN" altLang="zh-CN" i="1">
                                        <a:latin typeface="Cambria Math" panose="02040503050406030204" pitchFamily="18" charset="0"/>
                                      </a:rPr>
                                    </m:ctrlPr>
                                  </m:mPr>
                                  <m:mr>
                                    <m:e>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a:latin typeface="Cambria Math" panose="02040503050406030204" pitchFamily="18" charset="0"/>
                                            </a:rPr>
                                            <m:t>1</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b="1" i="1">
                                                  <a:latin typeface="Cambria Math" panose="02040503050406030204" pitchFamily="18" charset="0"/>
                                                </a:rPr>
                                                <m:t>𝒒</m:t>
                                              </m:r>
                                            </m:e>
                                            <m:sub>
                                              <m:r>
                                                <a:rPr lang="en-US" altLang="zh-CN" i="1">
                                                  <a:latin typeface="Cambria Math" panose="02040503050406030204" pitchFamily="18" charset="0"/>
                                                </a:rPr>
                                                <m:t>𝐿</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𝒒</m:t>
                                              </m:r>
                                            </m:e>
                                            <m:sub>
                                              <m:r>
                                                <a:rPr lang="en-US" altLang="zh-CN" i="1">
                                                  <a:latin typeface="Cambria Math" panose="02040503050406030204" pitchFamily="18" charset="0"/>
                                                </a:rPr>
                                                <m:t>𝐿</m:t>
                                              </m:r>
                                              <m:r>
                                                <a:rPr lang="en-US" altLang="zh-CN">
                                                  <a:latin typeface="Cambria Math" panose="02040503050406030204" pitchFamily="18" charset="0"/>
                                                </a:rPr>
                                                <m:t>2</m:t>
                                              </m:r>
                                            </m:sub>
                                          </m:sSub>
                                        </m:e>
                                      </m:d>
                                    </m:e>
                                  </m:mr>
                                  <m:mr>
                                    <m:e>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a:latin typeface="Cambria Math" panose="02040503050406030204" pitchFamily="18" charset="0"/>
                                            </a:rPr>
                                            <m:t>2</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b="1" i="1">
                                                  <a:latin typeface="Cambria Math" panose="02040503050406030204" pitchFamily="18" charset="0"/>
                                                </a:rPr>
                                                <m:t>𝒒</m:t>
                                              </m:r>
                                            </m:e>
                                            <m:sub>
                                              <m:r>
                                                <a:rPr lang="en-US" altLang="zh-CN" i="1">
                                                  <a:latin typeface="Cambria Math" panose="02040503050406030204" pitchFamily="18" charset="0"/>
                                                </a:rPr>
                                                <m:t>𝐿</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𝒒</m:t>
                                              </m:r>
                                            </m:e>
                                            <m:sub>
                                              <m:r>
                                                <a:rPr lang="en-US" altLang="zh-CN" b="1" i="1">
                                                  <a:latin typeface="Cambria Math" panose="02040503050406030204" pitchFamily="18" charset="0"/>
                                                </a:rPr>
                                                <m:t>𝑳</m:t>
                                              </m:r>
                                              <m:r>
                                                <a:rPr lang="en-US" altLang="zh-CN" b="1" i="1">
                                                  <a:latin typeface="Cambria Math" panose="02040503050406030204" pitchFamily="18" charset="0"/>
                                                </a:rPr>
                                                <m:t>𝟐</m:t>
                                              </m:r>
                                            </m:sub>
                                          </m:sSub>
                                        </m:e>
                                      </m:d>
                                    </m:e>
                                  </m:mr>
                                </m:m>
                              </m:e>
                            </m:mr>
                            <m:mr>
                              <m:e>
                                <m:m>
                                  <m:mPr>
                                    <m:mcs>
                                      <m:mc>
                                        <m:mcPr>
                                          <m:count m:val="1"/>
                                          <m:mcJc m:val="center"/>
                                        </m:mcPr>
                                      </m:mc>
                                    </m:mcs>
                                    <m:ctrlPr>
                                      <a:rPr lang="zh-CN" altLang="zh-CN" i="1">
                                        <a:latin typeface="Cambria Math" panose="02040503050406030204" pitchFamily="18" charset="0"/>
                                      </a:rPr>
                                    </m:ctrlPr>
                                  </m:mPr>
                                  <m:mr>
                                    <m:e>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a:latin typeface="Cambria Math" panose="02040503050406030204" pitchFamily="18" charset="0"/>
                                            </a:rPr>
                                            <m:t>3</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b="1" i="1">
                                                  <a:latin typeface="Cambria Math" panose="02040503050406030204" pitchFamily="18" charset="0"/>
                                                </a:rPr>
                                                <m:t>𝒒</m:t>
                                              </m:r>
                                            </m:e>
                                            <m:sub>
                                              <m:r>
                                                <a:rPr lang="en-US" altLang="zh-CN" i="1">
                                                  <a:latin typeface="Cambria Math" panose="02040503050406030204" pitchFamily="18" charset="0"/>
                                                </a:rPr>
                                                <m:t>𝐿</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𝒒</m:t>
                                              </m:r>
                                            </m:e>
                                            <m:sub>
                                              <m:r>
                                                <a:rPr lang="en-US" altLang="zh-CN" i="1">
                                                  <a:latin typeface="Cambria Math" panose="02040503050406030204" pitchFamily="18" charset="0"/>
                                                </a:rPr>
                                                <m:t>𝐿</m:t>
                                              </m:r>
                                              <m:r>
                                                <a:rPr lang="en-US" altLang="zh-CN">
                                                  <a:latin typeface="Cambria Math" panose="02040503050406030204" pitchFamily="18" charset="0"/>
                                                </a:rPr>
                                                <m:t>2</m:t>
                                              </m:r>
                                            </m:sub>
                                          </m:sSub>
                                        </m:e>
                                      </m:d>
                                    </m:e>
                                  </m:mr>
                                  <m:mr>
                                    <m:e>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a:latin typeface="Cambria Math" panose="02040503050406030204" pitchFamily="18" charset="0"/>
                                            </a:rPr>
                                            <m:t>4</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b="1" i="1">
                                                  <a:latin typeface="Cambria Math" panose="02040503050406030204" pitchFamily="18" charset="0"/>
                                                </a:rPr>
                                                <m:t>𝒒</m:t>
                                              </m:r>
                                            </m:e>
                                            <m:sub>
                                              <m:r>
                                                <a:rPr lang="en-US" altLang="zh-CN" i="1">
                                                  <a:latin typeface="Cambria Math" panose="02040503050406030204" pitchFamily="18" charset="0"/>
                                                </a:rPr>
                                                <m:t>𝐿</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𝒒</m:t>
                                              </m:r>
                                            </m:e>
                                            <m:sub>
                                              <m:r>
                                                <a:rPr lang="en-US" altLang="zh-CN" i="1">
                                                  <a:latin typeface="Cambria Math" panose="02040503050406030204" pitchFamily="18" charset="0"/>
                                                </a:rPr>
                                                <m:t>𝐿</m:t>
                                              </m:r>
                                              <m:r>
                                                <a:rPr lang="en-US" altLang="zh-CN">
                                                  <a:latin typeface="Cambria Math" panose="02040503050406030204" pitchFamily="18" charset="0"/>
                                                </a:rPr>
                                                <m:t>2</m:t>
                                              </m:r>
                                            </m:sub>
                                          </m:sSub>
                                        </m:e>
                                      </m:d>
                                    </m:e>
                                  </m:mr>
                                </m:m>
                              </m:e>
                            </m:mr>
                          </m:m>
                        </m:e>
                      </m:d>
                    </m:oMath>
                  </m:oMathPara>
                </a14:m>
                <a:endParaRPr lang="zh-CN" altLang="en-US" dirty="0"/>
              </a:p>
            </p:txBody>
          </p:sp>
        </mc:Choice>
        <mc:Fallback xmlns="">
          <p:sp>
            <p:nvSpPr>
              <p:cNvPr id="9" name="文本框 8">
                <a:extLst>
                  <a:ext uri="{FF2B5EF4-FFF2-40B4-BE49-F238E27FC236}">
                    <a16:creationId xmlns:a16="http://schemas.microsoft.com/office/drawing/2014/main" id="{592E78BE-FEEF-B548-24FD-9F29A7B0F187}"/>
                  </a:ext>
                </a:extLst>
              </p:cNvPr>
              <p:cNvSpPr txBox="1">
                <a:spLocks noRot="1" noChangeAspect="1" noMove="1" noResize="1" noEditPoints="1" noAdjustHandles="1" noChangeArrowheads="1" noChangeShapeType="1" noTextEdit="1"/>
              </p:cNvSpPr>
              <p:nvPr/>
            </p:nvSpPr>
            <p:spPr>
              <a:xfrm>
                <a:off x="7241458" y="1117773"/>
                <a:ext cx="4673149" cy="125738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21FB4AC-BE44-6C90-919D-164EA4906B8E}"/>
                  </a:ext>
                </a:extLst>
              </p:cNvPr>
              <p:cNvSpPr txBox="1"/>
              <p:nvPr/>
            </p:nvSpPr>
            <p:spPr>
              <a:xfrm>
                <a:off x="9215528" y="2465871"/>
                <a:ext cx="2369820" cy="1443216"/>
              </a:xfrm>
              <a:prstGeom prst="rect">
                <a:avLst/>
              </a:prstGeom>
              <a:noFill/>
            </p:spPr>
            <p:txBody>
              <a:bodyPr wrap="square">
                <a:spAutoFit/>
              </a:bodyPr>
              <a:lstStyle/>
              <a:p>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𝐽𝑜𝑖𝑛𝑡</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mPr>
                          <m:mr>
                            <m:e>
                              <m:m>
                                <m:mPr>
                                  <m:mcs>
                                    <m:mc>
                                      <m:mcPr>
                                        <m:count m:val="1"/>
                                        <m:mcJc m:val="center"/>
                                      </m:mcPr>
                                    </m:mc>
                                  </m:mcs>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mPr>
                                <m:mr>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cos</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mr>
                                <m:mr>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sin</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mr>
                              </m:m>
                            </m:e>
                          </m:mr>
                          <m:mr>
                            <m:e>
                              <m:m>
                                <m:mPr>
                                  <m:mcs>
                                    <m:mc>
                                      <m:mcPr>
                                        <m:count m:val="1"/>
                                        <m:mcJc m:val="center"/>
                                      </m:mcPr>
                                    </m:mc>
                                  </m:mcs>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0</m:t>
                                    </m:r>
                                  </m:e>
                                </m:mr>
                              </m:m>
                            </m:e>
                          </m:mr>
                        </m:m>
                      </m:e>
                    </m:d>
                  </m:oMath>
                </a14:m>
                <a:r>
                  <a:rPr lang="en-US" altLang="zh-CN" sz="1800" dirty="0">
                    <a:effectLst/>
                    <a:latin typeface="Times New Roman" panose="02020603050405020304" pitchFamily="18" charset="0"/>
                    <a:ea typeface="宋体" panose="02010600030101010101" pitchFamily="2" charset="-122"/>
                  </a:rPr>
                  <a:t> </a:t>
                </a:r>
                <a:endParaRPr lang="zh-CN" altLang="en-US" dirty="0"/>
              </a:p>
            </p:txBody>
          </p:sp>
        </mc:Choice>
        <mc:Fallback xmlns="">
          <p:sp>
            <p:nvSpPr>
              <p:cNvPr id="12" name="文本框 11">
                <a:extLst>
                  <a:ext uri="{FF2B5EF4-FFF2-40B4-BE49-F238E27FC236}">
                    <a16:creationId xmlns:a16="http://schemas.microsoft.com/office/drawing/2014/main" id="{C21FB4AC-BE44-6C90-919D-164EA4906B8E}"/>
                  </a:ext>
                </a:extLst>
              </p:cNvPr>
              <p:cNvSpPr txBox="1">
                <a:spLocks noRot="1" noChangeAspect="1" noMove="1" noResize="1" noEditPoints="1" noAdjustHandles="1" noChangeArrowheads="1" noChangeShapeType="1" noTextEdit="1"/>
              </p:cNvSpPr>
              <p:nvPr/>
            </p:nvSpPr>
            <p:spPr>
              <a:xfrm>
                <a:off x="9215528" y="2465871"/>
                <a:ext cx="2369820" cy="144321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33143FEE-1B32-6AB8-1397-BE3F1017C9FB}"/>
                  </a:ext>
                </a:extLst>
              </p:cNvPr>
              <p:cNvSpPr txBox="1"/>
              <p:nvPr/>
            </p:nvSpPr>
            <p:spPr>
              <a:xfrm>
                <a:off x="5818607" y="4497705"/>
                <a:ext cx="6096000" cy="19667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𝑗𝑜𝑖𝑛𝑡</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mPr>
                            <m:mr>
                              <m:e>
                                <m:m>
                                  <m:mPr>
                                    <m:mcs>
                                      <m:mc>
                                        <m:mcPr>
                                          <m:count m:val="1"/>
                                          <m:mcJc m:val="center"/>
                                        </m:mcPr>
                                      </m:mc>
                                    </m:mcs>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min</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cos</m:t>
                                              </m:r>
                                            </m:fName>
                                            <m:e>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den>
                                                  </m:f>
                                                </m:e>
                                              </m:d>
                                            </m:e>
                                          </m:func>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ub>
                                      </m:sSub>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sub>
                                          </m:sSub>
                                        </m:e>
                                      </m:d>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max</m:t>
                                          </m:r>
                                        </m:fName>
                                        <m:e>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func>
                                                <m:func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cos</m:t>
                                                  </m:r>
                                                </m:fName>
                                                <m:e>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den>
                                                      </m:f>
                                                    </m:e>
                                                  </m:d>
                                                </m:e>
                                              </m:func>
                                            </m:e>
                                          </m:d>
                                        </m:e>
                                      </m:func>
                                    </m:e>
                                  </m:mr>
                                  <m:mr>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min</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sin</m:t>
                                          </m:r>
                                        </m:fName>
                                        <m:e>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den>
                                              </m:f>
                                            </m:e>
                                          </m:d>
                                        </m:e>
                                      </m:func>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sub>
                                      </m:sSub>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sub>
                                          </m:sSub>
                                        </m:e>
                                      </m:d>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max</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sin</m:t>
                                          </m:r>
                                        </m:fName>
                                        <m:e>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den>
                                              </m:f>
                                            </m:e>
                                          </m:d>
                                        </m:e>
                                      </m:func>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mr>
                                </m:m>
                              </m:e>
                            </m:mr>
                            <m:mr>
                              <m:e>
                                <m:m>
                                  <m:mPr>
                                    <m:mcs>
                                      <m:mc>
                                        <m:mcPr>
                                          <m:count m:val="1"/>
                                          <m:mcJc m:val="center"/>
                                        </m:mcPr>
                                      </m:mc>
                                    </m:mcs>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3</m:t>
                                          </m:r>
                                        </m:sub>
                                      </m:sSub>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sub>
                                          </m:sSub>
                                        </m:e>
                                      </m:d>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=0</m:t>
                                      </m:r>
                                    </m:e>
                                  </m:mr>
                                  <m:mr>
                                    <m:e>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4</m:t>
                                          </m:r>
                                        </m:sub>
                                      </m:sSub>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sub>
                                          </m:sSub>
                                        </m:e>
                                      </m:d>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=0</m:t>
                                      </m:r>
                                    </m:e>
                                  </m:mr>
                                </m:m>
                              </m:e>
                            </m:mr>
                          </m:m>
                        </m:e>
                      </m:d>
                    </m:oMath>
                  </m:oMathPara>
                </a14:m>
                <a:endParaRPr lang="zh-CN" altLang="en-US" dirty="0"/>
              </a:p>
            </p:txBody>
          </p:sp>
        </mc:Choice>
        <mc:Fallback xmlns="">
          <p:sp>
            <p:nvSpPr>
              <p:cNvPr id="18" name="文本框 17">
                <a:extLst>
                  <a:ext uri="{FF2B5EF4-FFF2-40B4-BE49-F238E27FC236}">
                    <a16:creationId xmlns:a16="http://schemas.microsoft.com/office/drawing/2014/main" id="{33143FEE-1B32-6AB8-1397-BE3F1017C9FB}"/>
                  </a:ext>
                </a:extLst>
              </p:cNvPr>
              <p:cNvSpPr txBox="1">
                <a:spLocks noRot="1" noChangeAspect="1" noMove="1" noResize="1" noEditPoints="1" noAdjustHandles="1" noChangeArrowheads="1" noChangeShapeType="1" noTextEdit="1"/>
              </p:cNvSpPr>
              <p:nvPr/>
            </p:nvSpPr>
            <p:spPr>
              <a:xfrm>
                <a:off x="5818607" y="4497705"/>
                <a:ext cx="6096000" cy="1966757"/>
              </a:xfrm>
              <a:prstGeom prst="rect">
                <a:avLst/>
              </a:prstGeom>
              <a:blipFill>
                <a:blip r:embed="rId9"/>
                <a:stretch>
                  <a:fillRect/>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9D48DCF8-2F94-2233-9353-7F884846F109}"/>
              </a:ext>
            </a:extLst>
          </p:cNvPr>
          <p:cNvSpPr/>
          <p:nvPr/>
        </p:nvSpPr>
        <p:spPr>
          <a:xfrm>
            <a:off x="1533758" y="4057691"/>
            <a:ext cx="3281669" cy="481863"/>
          </a:xfrm>
          <a:prstGeom prst="rect">
            <a:avLst/>
          </a:prstGeom>
        </p:spPr>
        <p:txBody>
          <a:bodyPr wrap="none">
            <a:spAutoFit/>
          </a:bodyPr>
          <a:lstStyle/>
          <a:p>
            <a:pPr algn="ctr">
              <a:lnSpc>
                <a:spcPct val="150000"/>
              </a:lnSpc>
              <a:defRPr/>
            </a:pPr>
            <a:r>
              <a:rPr lang="zh-CN" altLang="en-US" sz="2000" b="1" dirty="0">
                <a:solidFill>
                  <a:prstClr val="black"/>
                </a:solidFill>
                <a:latin typeface="宋体" panose="02010600030101010101" pitchFamily="2" charset="-122"/>
                <a:ea typeface="宋体" panose="02010600030101010101" pitchFamily="2" charset="-122"/>
                <a:cs typeface="+mn-ea"/>
                <a:sym typeface="+mn-lt"/>
              </a:rPr>
              <a:t>可穿戴设备佩戴错位示意图</a:t>
            </a:r>
          </a:p>
        </p:txBody>
      </p:sp>
      <p:sp>
        <p:nvSpPr>
          <p:cNvPr id="6" name="文本框 5">
            <a:extLst>
              <a:ext uri="{FF2B5EF4-FFF2-40B4-BE49-F238E27FC236}">
                <a16:creationId xmlns:a16="http://schemas.microsoft.com/office/drawing/2014/main" id="{2F1FCCF1-6998-A601-FE21-89F9AC637CBB}"/>
              </a:ext>
            </a:extLst>
          </p:cNvPr>
          <p:cNvSpPr txBox="1"/>
          <p:nvPr/>
        </p:nvSpPr>
        <p:spPr>
          <a:xfrm>
            <a:off x="297907" y="6146647"/>
            <a:ext cx="6094770" cy="348813"/>
          </a:xfrm>
          <a:prstGeom prst="rect">
            <a:avLst/>
          </a:prstGeom>
          <a:noFill/>
        </p:spPr>
        <p:txBody>
          <a:bodyPr wrap="square">
            <a:spAutoFit/>
          </a:bodyPr>
          <a:lstStyle/>
          <a:p>
            <a:pPr algn="ctr">
              <a:lnSpc>
                <a:spcPts val="2000"/>
              </a:lnSpc>
              <a:spcAft>
                <a:spcPts val="815"/>
              </a:spcAft>
            </a:pPr>
            <a:r>
              <a:rPr lang="zh-CN"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通过相邻骨节求解关节姿态示意图</a:t>
            </a:r>
            <a:endParaRPr lang="zh-CN" altLang="zh-CN" sz="2800" b="1"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3A927F26-5347-D83D-9D61-FF07EF04C615}"/>
              </a:ext>
            </a:extLst>
          </p:cNvPr>
          <p:cNvSpPr txBox="1"/>
          <p:nvPr/>
        </p:nvSpPr>
        <p:spPr>
          <a:xfrm>
            <a:off x="695324" y="991090"/>
            <a:ext cx="2652560" cy="461665"/>
          </a:xfrm>
          <a:prstGeom prst="rect">
            <a:avLst/>
          </a:prstGeom>
          <a:noFill/>
        </p:spPr>
        <p:txBody>
          <a:bodyPr wrap="square">
            <a:spAutoFit/>
          </a:bodyPr>
          <a:lstStyle/>
          <a:p>
            <a:r>
              <a:rPr lang="en-US" altLang="zh-CN" sz="2400" b="1" dirty="0">
                <a:latin typeface="微软雅黑" panose="020B0503020204020204" pitchFamily="34" charset="-122"/>
              </a:rPr>
              <a:t>1.1 </a:t>
            </a:r>
            <a:r>
              <a:rPr lang="zh-CN" altLang="en-US" sz="2400" b="1" dirty="0">
                <a:latin typeface="微软雅黑" panose="020B0503020204020204" pitchFamily="34" charset="-122"/>
              </a:rPr>
              <a:t>约束建模</a:t>
            </a:r>
          </a:p>
        </p:txBody>
      </p:sp>
      <p:sp>
        <p:nvSpPr>
          <p:cNvPr id="13" name="文本框 12">
            <a:extLst>
              <a:ext uri="{FF2B5EF4-FFF2-40B4-BE49-F238E27FC236}">
                <a16:creationId xmlns:a16="http://schemas.microsoft.com/office/drawing/2014/main" id="{83A8217F-912E-B934-0C4D-0FCE74D19725}"/>
              </a:ext>
            </a:extLst>
          </p:cNvPr>
          <p:cNvSpPr txBox="1"/>
          <p:nvPr/>
        </p:nvSpPr>
        <p:spPr>
          <a:xfrm>
            <a:off x="5442156" y="1561798"/>
            <a:ext cx="2050026" cy="400110"/>
          </a:xfrm>
          <a:prstGeom prst="rect">
            <a:avLst/>
          </a:prstGeom>
          <a:noFill/>
        </p:spPr>
        <p:txBody>
          <a:bodyPr wrap="square">
            <a:spAutoFit/>
          </a:bodyPr>
          <a:lstStyle/>
          <a:p>
            <a:pPr marL="285750" indent="-285750">
              <a:buFont typeface="Arial" panose="020B0604020202020204" pitchFamily="34" charset="0"/>
              <a:buChar char="•"/>
            </a:pP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关节姿态</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表示</a:t>
            </a:r>
            <a:endParaRPr lang="zh-CN" altLang="en-US" sz="2000" b="1" dirty="0"/>
          </a:p>
        </p:txBody>
      </p:sp>
      <p:sp>
        <p:nvSpPr>
          <p:cNvPr id="15" name="文本框 14">
            <a:extLst>
              <a:ext uri="{FF2B5EF4-FFF2-40B4-BE49-F238E27FC236}">
                <a16:creationId xmlns:a16="http://schemas.microsoft.com/office/drawing/2014/main" id="{BE82886F-8DD5-79E6-D7F2-7A490E6E6182}"/>
              </a:ext>
            </a:extLst>
          </p:cNvPr>
          <p:cNvSpPr txBox="1"/>
          <p:nvPr/>
        </p:nvSpPr>
        <p:spPr>
          <a:xfrm>
            <a:off x="5442156" y="3067098"/>
            <a:ext cx="3145341" cy="400110"/>
          </a:xfrm>
          <a:prstGeom prst="rect">
            <a:avLst/>
          </a:prstGeom>
          <a:noFill/>
        </p:spPr>
        <p:txBody>
          <a:bodyPr wrap="square">
            <a:spAutoFit/>
          </a:bodyPr>
          <a:lstStyle/>
          <a:p>
            <a:pPr marL="285750" indent="-285750">
              <a:buFont typeface="Arial" panose="020B0604020202020204" pitchFamily="34" charset="0"/>
              <a:buChar char="•"/>
            </a:pP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单自由度</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关节姿态</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表示</a:t>
            </a:r>
            <a:endParaRPr lang="zh-CN" altLang="en-US" sz="2000" b="1" dirty="0"/>
          </a:p>
        </p:txBody>
      </p:sp>
      <p:sp>
        <p:nvSpPr>
          <p:cNvPr id="17" name="文本框 16">
            <a:extLst>
              <a:ext uri="{FF2B5EF4-FFF2-40B4-BE49-F238E27FC236}">
                <a16:creationId xmlns:a16="http://schemas.microsoft.com/office/drawing/2014/main" id="{3C265096-F9CB-1B68-907A-92EA964B21D1}"/>
              </a:ext>
            </a:extLst>
          </p:cNvPr>
          <p:cNvSpPr txBox="1"/>
          <p:nvPr/>
        </p:nvSpPr>
        <p:spPr>
          <a:xfrm>
            <a:off x="5442156" y="4133124"/>
            <a:ext cx="3605979" cy="400110"/>
          </a:xfrm>
          <a:prstGeom prst="rect">
            <a:avLst/>
          </a:prstGeom>
          <a:noFill/>
        </p:spPr>
        <p:txBody>
          <a:bodyPr wrap="square">
            <a:spAutoFit/>
          </a:bodyPr>
          <a:lstStyle/>
          <a:p>
            <a:pPr marL="285750" indent="-285750">
              <a:buFont typeface="Arial" panose="020B0604020202020204" pitchFamily="34" charset="0"/>
              <a:buChar char="•"/>
            </a:pP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关节</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姿态的范围约束</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表示</a:t>
            </a:r>
            <a:endParaRPr lang="zh-CN" altLang="en-US" sz="2000" b="1" dirty="0"/>
          </a:p>
        </p:txBody>
      </p:sp>
    </p:spTree>
    <p:extLst>
      <p:ext uri="{BB962C8B-B14F-4D97-AF65-F5344CB8AC3E}">
        <p14:creationId xmlns:p14="http://schemas.microsoft.com/office/powerpoint/2010/main" val="2768061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B53D9-08FA-91D1-E7EF-7DEF71CD7463}"/>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5D3C0CFD-0D92-8CB0-A00A-C399CDA1F789}"/>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基于姿态的全手行为跟踪方法</a:t>
            </a:r>
          </a:p>
        </p:txBody>
      </p:sp>
      <p:sp>
        <p:nvSpPr>
          <p:cNvPr id="4" name="灯片编号占位符 3">
            <a:extLst>
              <a:ext uri="{FF2B5EF4-FFF2-40B4-BE49-F238E27FC236}">
                <a16:creationId xmlns:a16="http://schemas.microsoft.com/office/drawing/2014/main" id="{C3B32B24-444C-9BF1-775E-F893D6ABBA98}"/>
              </a:ext>
            </a:extLst>
          </p:cNvPr>
          <p:cNvSpPr>
            <a:spLocks noGrp="1"/>
          </p:cNvSpPr>
          <p:nvPr>
            <p:ph type="sldNum" sz="quarter" idx="12"/>
          </p:nvPr>
        </p:nvSpPr>
        <p:spPr/>
        <p:txBody>
          <a:bodyPr/>
          <a:lstStyle/>
          <a:p>
            <a:fld id="{51D91E7F-84B6-4064-9D4E-CC7D244BCA04}" type="slidenum">
              <a:rPr lang="zh-CN" altLang="en-US" smtClean="0"/>
              <a:pPr/>
              <a:t>9</a:t>
            </a:fld>
            <a:endParaRPr lang="zh-CN" altLang="en-US" dirty="0"/>
          </a:p>
        </p:txBody>
      </p:sp>
      <p:sp>
        <p:nvSpPr>
          <p:cNvPr id="3" name="Rectangle 2">
            <a:extLst>
              <a:ext uri="{FF2B5EF4-FFF2-40B4-BE49-F238E27FC236}">
                <a16:creationId xmlns:a16="http://schemas.microsoft.com/office/drawing/2014/main" id="{FF4E9141-1653-1165-AC83-C937A03E74F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C8F87655-213F-E1CA-E7F9-E236E33A2B5C}"/>
                  </a:ext>
                </a:extLst>
              </p:cNvPr>
              <p:cNvGraphicFramePr>
                <a:graphicFrameLocks noGrp="1"/>
              </p:cNvGraphicFramePr>
              <p:nvPr>
                <p:extLst>
                  <p:ext uri="{D42A27DB-BD31-4B8C-83A1-F6EECF244321}">
                    <p14:modId xmlns:p14="http://schemas.microsoft.com/office/powerpoint/2010/main" val="957230875"/>
                  </p:ext>
                </p:extLst>
              </p:nvPr>
            </p:nvGraphicFramePr>
            <p:xfrm>
              <a:off x="1190626" y="1386840"/>
              <a:ext cx="9610724" cy="5383723"/>
            </p:xfrm>
            <a:graphic>
              <a:graphicData uri="http://schemas.openxmlformats.org/drawingml/2006/table">
                <a:tbl>
                  <a:tblPr firstRow="1" firstCol="1" bandRow="1">
                    <a:tableStyleId>{5C22544A-7EE6-4342-B048-85BDC9FD1C3A}</a:tableStyleId>
                  </a:tblPr>
                  <a:tblGrid>
                    <a:gridCol w="885681">
                      <a:extLst>
                        <a:ext uri="{9D8B030D-6E8A-4147-A177-3AD203B41FA5}">
                          <a16:colId xmlns:a16="http://schemas.microsoft.com/office/drawing/2014/main" val="1918574409"/>
                        </a:ext>
                      </a:extLst>
                    </a:gridCol>
                    <a:gridCol w="3055724">
                      <a:extLst>
                        <a:ext uri="{9D8B030D-6E8A-4147-A177-3AD203B41FA5}">
                          <a16:colId xmlns:a16="http://schemas.microsoft.com/office/drawing/2014/main" val="2693905585"/>
                        </a:ext>
                      </a:extLst>
                    </a:gridCol>
                    <a:gridCol w="5669319">
                      <a:extLst>
                        <a:ext uri="{9D8B030D-6E8A-4147-A177-3AD203B41FA5}">
                          <a16:colId xmlns:a16="http://schemas.microsoft.com/office/drawing/2014/main" val="506172170"/>
                        </a:ext>
                      </a:extLst>
                    </a:gridCol>
                  </a:tblGrid>
                  <a:tr h="419448">
                    <a:tc>
                      <a:txBody>
                        <a:bodyPr/>
                        <a:lstStyle/>
                        <a:p>
                          <a:pPr algn="ctr">
                            <a:lnSpc>
                              <a:spcPts val="2000"/>
                            </a:lnSpc>
                          </a:pPr>
                          <a:r>
                            <a:rPr lang="zh-CN" sz="1800" kern="0" dirty="0">
                              <a:effectLst/>
                            </a:rPr>
                            <a:t>手指</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zh-CN" sz="1800" kern="0">
                              <a:effectLst/>
                            </a:rPr>
                            <a:t>关节</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zh-CN" sz="1800" kern="0" dirty="0">
                              <a:effectLst/>
                            </a:rPr>
                            <a:t>关节姿态约束表达式</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1874109982"/>
                      </a:ext>
                    </a:extLst>
                  </a:tr>
                  <a:tr h="453975">
                    <a:tc rowSpan="2">
                      <a:txBody>
                        <a:bodyPr/>
                        <a:lstStyle/>
                        <a:p>
                          <a:pPr algn="ctr">
                            <a:lnSpc>
                              <a:spcPts val="2000"/>
                            </a:lnSpc>
                          </a:pPr>
                          <a:r>
                            <a:rPr lang="zh-CN" sz="1800" kern="0" dirty="0">
                              <a:effectLst/>
                            </a:rPr>
                            <a:t>拇指</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MCP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 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&lt;0.6088,</m:t>
                                </m:r>
                              </m:oMath>
                            </m:oMathPara>
                          </a14:m>
                          <a:endParaRPr lang="zh-CN" sz="1400" kern="100" dirty="0">
                            <a:effectLst/>
                            <a:latin typeface="Times New Roman" panose="02020603050405020304" pitchFamily="18" charset="0"/>
                            <a:cs typeface="Times New Roman" panose="02020603050405020304" pitchFamily="18" charset="0"/>
                          </a:endParaRPr>
                        </a:p>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−0.0133&lt;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&lt;0.0133, −0.0218</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m:t>
                                    </m:r>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&lt;0.0218</m:t>
                                </m:r>
                              </m:oMath>
                            </m:oMathPara>
                          </a14:m>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2561740939"/>
                      </a:ext>
                    </a:extLst>
                  </a:tr>
                  <a:tr h="392275">
                    <a:tc vMerge="1">
                      <a:txBody>
                        <a:bodyPr/>
                        <a:lstStyle/>
                        <a:p>
                          <a:endParaRPr lang="zh-CN" altLang="en-US"/>
                        </a:p>
                      </a:txBody>
                      <a:tcP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IP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0.7933≤</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≤1,−0.0436&lt;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&lt;0.6088,</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=0</m:t>
                                </m:r>
                              </m:oMath>
                            </m:oMathPara>
                          </a14:m>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3194551327"/>
                      </a:ext>
                    </a:extLst>
                  </a:tr>
                  <a:tr h="453975">
                    <a:tc rowSpan="3">
                      <a:txBody>
                        <a:bodyPr/>
                        <a:lstStyle/>
                        <a:p>
                          <a:pPr algn="ctr">
                            <a:lnSpc>
                              <a:spcPts val="2000"/>
                            </a:lnSpc>
                          </a:pPr>
                          <a:r>
                            <a:rPr lang="zh-CN" sz="1800" kern="0" dirty="0">
                              <a:effectLst/>
                            </a:rPr>
                            <a:t>食指</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MCP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,−0.2588&lt;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&lt;0.7071,</m:t>
                                </m:r>
                              </m:oMath>
                            </m:oMathPara>
                          </a14:m>
                          <a:endParaRPr lang="zh-CN" sz="1400" kern="100" dirty="0">
                            <a:effectLst/>
                            <a:latin typeface="Times New Roman" panose="02020603050405020304" pitchFamily="18" charset="0"/>
                            <a:cs typeface="Times New Roman" panose="02020603050405020304" pitchFamily="18" charset="0"/>
                          </a:endParaRPr>
                        </a:p>
                        <a:p>
                          <a:pPr algn="ctr">
                            <a:lnSpc>
                              <a:spcPts val="2000"/>
                            </a:lnSpc>
                          </a:pPr>
                          <a14:m>
                            <m:oMathPara xmlns:m="http://schemas.openxmlformats.org/officeDocument/2006/math">
                              <m:oMathParaPr>
                                <m:jc m:val="centerGroup"/>
                              </m:oMathParaPr>
                              <m:oMath xmlns:m="http://schemas.openxmlformats.org/officeDocument/2006/math">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−0.183&lt;</m:t>
                                    </m:r>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&lt;0.183,−0.2588</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m:t>
                                    </m:r>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&lt;0.2588</m:t>
                                </m:r>
                              </m:oMath>
                            </m:oMathPara>
                          </a14:m>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4231286727"/>
                      </a:ext>
                    </a:extLst>
                  </a:tr>
                  <a:tr h="226987">
                    <a:tc vMerge="1">
                      <a:txBody>
                        <a:bodyPr/>
                        <a:lstStyle/>
                        <a:p>
                          <a:endParaRPr lang="zh-CN" altLang="en-US"/>
                        </a:p>
                      </a:txBody>
                      <a:tcP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PIP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≤0.8192, </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=0</m:t>
                                </m:r>
                              </m:oMath>
                            </m:oMathPara>
                          </a14:m>
                          <a:endParaRPr lang="zh-CN" sz="1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2034495385"/>
                      </a:ext>
                    </a:extLst>
                  </a:tr>
                  <a:tr h="230529">
                    <a:tc vMerge="1">
                      <a:txBody>
                        <a:bodyPr/>
                        <a:lstStyle/>
                        <a:p>
                          <a:endParaRPr lang="zh-CN" altLang="en-US"/>
                        </a:p>
                      </a:txBody>
                      <a:tcPr/>
                    </a:tc>
                    <a:tc>
                      <a:txBody>
                        <a:bodyPr/>
                        <a:lstStyle/>
                        <a:p>
                          <a:pPr algn="ctr">
                            <a:lnSpc>
                              <a:spcPts val="2000"/>
                            </a:lnSpc>
                          </a:pPr>
                          <a:r>
                            <a:rPr lang="en-US" sz="1800" kern="0">
                              <a:effectLst/>
                              <a:latin typeface="Times New Roman" panose="02020603050405020304" pitchFamily="18" charset="0"/>
                              <a:cs typeface="Times New Roman" panose="02020603050405020304" pitchFamily="18" charset="0"/>
                            </a:rPr>
                            <a:t>DIP</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 −0.0436&lt;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&lt;0.7071, </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=0</m:t>
                                </m:r>
                              </m:oMath>
                            </m:oMathPara>
                          </a14:m>
                          <a:endParaRPr lang="zh-CN" sz="1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3093727455"/>
                      </a:ext>
                    </a:extLst>
                  </a:tr>
                  <a:tr h="453975">
                    <a:tc rowSpan="3">
                      <a:txBody>
                        <a:bodyPr/>
                        <a:lstStyle/>
                        <a:p>
                          <a:pPr algn="ctr">
                            <a:lnSpc>
                              <a:spcPts val="2000"/>
                            </a:lnSpc>
                          </a:pPr>
                          <a:r>
                            <a:rPr lang="zh-CN" sz="1800" kern="0">
                              <a:effectLst/>
                            </a:rPr>
                            <a:t>中指</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MCP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,−0.2588&lt;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&lt;0.7071,</m:t>
                                </m:r>
                              </m:oMath>
                            </m:oMathPara>
                          </a14:m>
                          <a:endParaRPr lang="zh-CN" sz="1400" kern="100" dirty="0">
                            <a:effectLst/>
                            <a:latin typeface="Times New Roman" panose="02020603050405020304" pitchFamily="18" charset="0"/>
                            <a:cs typeface="Times New Roman" panose="02020603050405020304" pitchFamily="18" charset="0"/>
                          </a:endParaRPr>
                        </a:p>
                        <a:p>
                          <a:pPr algn="ctr">
                            <a:lnSpc>
                              <a:spcPts val="2000"/>
                            </a:lnSpc>
                          </a:pPr>
                          <a14:m>
                            <m:oMathPara xmlns:m="http://schemas.openxmlformats.org/officeDocument/2006/math">
                              <m:oMathParaPr>
                                <m:jc m:val="centerGroup"/>
                              </m:oMathParaPr>
                              <m:oMath xmlns:m="http://schemas.openxmlformats.org/officeDocument/2006/math">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−0.138&lt;</m:t>
                                    </m:r>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&lt;0.138,−0.1951</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m:t>
                                    </m:r>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&lt;0.1951</m:t>
                                </m:r>
                              </m:oMath>
                            </m:oMathPara>
                          </a14:m>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1613425671"/>
                      </a:ext>
                    </a:extLst>
                  </a:tr>
                  <a:tr h="226987">
                    <a:tc vMerge="1">
                      <a:txBody>
                        <a:bodyPr/>
                        <a:lstStyle/>
                        <a:p>
                          <a:endParaRPr lang="zh-CN" altLang="en-US"/>
                        </a:p>
                      </a:txBody>
                      <a:tcPr/>
                    </a:tc>
                    <a:tc>
                      <a:txBody>
                        <a:bodyPr/>
                        <a:lstStyle/>
                        <a:p>
                          <a:pPr algn="ctr">
                            <a:lnSpc>
                              <a:spcPts val="2000"/>
                            </a:lnSpc>
                          </a:pPr>
                          <a:r>
                            <a:rPr lang="en-US" sz="1800" kern="0">
                              <a:effectLst/>
                              <a:latin typeface="Times New Roman" panose="02020603050405020304" pitchFamily="18" charset="0"/>
                              <a:cs typeface="Times New Roman" panose="02020603050405020304" pitchFamily="18" charset="0"/>
                            </a:rPr>
                            <a:t>PIP</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≤0.8192, </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=0</m:t>
                                </m:r>
                              </m:oMath>
                            </m:oMathPara>
                          </a14:m>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1926095255"/>
                      </a:ext>
                    </a:extLst>
                  </a:tr>
                  <a:tr h="230529">
                    <a:tc vMerge="1">
                      <a:txBody>
                        <a:bodyPr/>
                        <a:lstStyle/>
                        <a:p>
                          <a:endParaRPr lang="zh-CN" altLang="en-US"/>
                        </a:p>
                      </a:txBody>
                      <a:tcPr/>
                    </a:tc>
                    <a:tc>
                      <a:txBody>
                        <a:bodyPr/>
                        <a:lstStyle/>
                        <a:p>
                          <a:pPr algn="ctr">
                            <a:lnSpc>
                              <a:spcPts val="2000"/>
                            </a:lnSpc>
                          </a:pPr>
                          <a:r>
                            <a:rPr lang="en-US" sz="1800" kern="0">
                              <a:effectLst/>
                              <a:latin typeface="Times New Roman" panose="02020603050405020304" pitchFamily="18" charset="0"/>
                              <a:cs typeface="Times New Roman" panose="02020603050405020304" pitchFamily="18" charset="0"/>
                            </a:rPr>
                            <a:t>DIP</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 −0.0436&lt;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&lt;0.7071, </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=0</m:t>
                                </m:r>
                              </m:oMath>
                            </m:oMathPara>
                          </a14:m>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3143923497"/>
                      </a:ext>
                    </a:extLst>
                  </a:tr>
                  <a:tr h="453975">
                    <a:tc rowSpan="3">
                      <a:txBody>
                        <a:bodyPr/>
                        <a:lstStyle/>
                        <a:p>
                          <a:pPr algn="ctr">
                            <a:lnSpc>
                              <a:spcPts val="2000"/>
                            </a:lnSpc>
                          </a:pPr>
                          <a:r>
                            <a:rPr lang="zh-CN" sz="1800" kern="0">
                              <a:effectLst/>
                            </a:rPr>
                            <a:t>无名指</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MCP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,−0.2588&lt;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&lt;0.7071,</m:t>
                                </m:r>
                              </m:oMath>
                            </m:oMathPara>
                          </a14:m>
                          <a:endParaRPr lang="zh-CN" sz="1400" kern="100">
                            <a:effectLst/>
                            <a:latin typeface="Times New Roman" panose="02020603050405020304" pitchFamily="18" charset="0"/>
                            <a:cs typeface="Times New Roman" panose="02020603050405020304" pitchFamily="18" charset="0"/>
                          </a:endParaRPr>
                        </a:p>
                        <a:p>
                          <a:pPr algn="ctr">
                            <a:lnSpc>
                              <a:spcPts val="2000"/>
                            </a:lnSpc>
                          </a:pPr>
                          <a14:m>
                            <m:oMathPara xmlns:m="http://schemas.openxmlformats.org/officeDocument/2006/math">
                              <m:oMathParaPr>
                                <m:jc m:val="centerGroup"/>
                              </m:oMathParaPr>
                              <m:oMath xmlns:m="http://schemas.openxmlformats.org/officeDocument/2006/math">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−0.138&lt;</m:t>
                                    </m:r>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&lt;0.138, −0.1951</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m:t>
                                    </m:r>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&lt;0.1951</m:t>
                                </m:r>
                              </m:oMath>
                            </m:oMathPara>
                          </a14:m>
                          <a:endParaRPr lang="zh-CN" sz="1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3781054862"/>
                      </a:ext>
                    </a:extLst>
                  </a:tr>
                  <a:tr h="226987">
                    <a:tc vMerge="1">
                      <a:txBody>
                        <a:bodyPr/>
                        <a:lstStyle/>
                        <a:p>
                          <a:endParaRPr lang="zh-CN" altLang="en-US"/>
                        </a:p>
                      </a:txBody>
                      <a:tcP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PIP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 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&lt;0.866,</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=0</m:t>
                                </m:r>
                              </m:oMath>
                            </m:oMathPara>
                          </a14:m>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542182892"/>
                      </a:ext>
                    </a:extLst>
                  </a:tr>
                  <a:tr h="230529">
                    <a:tc vMerge="1">
                      <a:txBody>
                        <a:bodyPr/>
                        <a:lstStyle/>
                        <a:p>
                          <a:endParaRPr lang="zh-CN" altLang="en-US"/>
                        </a:p>
                      </a:txBody>
                      <a:tcP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DIP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 −0.0436&lt;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&lt;0.7071, </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=0</m:t>
                                </m:r>
                              </m:oMath>
                            </m:oMathPara>
                          </a14:m>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469273151"/>
                      </a:ext>
                    </a:extLst>
                  </a:tr>
                  <a:tr h="453975">
                    <a:tc rowSpan="3">
                      <a:txBody>
                        <a:bodyPr/>
                        <a:lstStyle/>
                        <a:p>
                          <a:pPr algn="ctr">
                            <a:lnSpc>
                              <a:spcPts val="2000"/>
                            </a:lnSpc>
                          </a:pPr>
                          <a:r>
                            <a:rPr lang="zh-CN" sz="1800" kern="0">
                              <a:effectLst/>
                            </a:rPr>
                            <a:t>小指</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MCP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,−0.2588&lt;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&lt;0.7071,</m:t>
                                </m:r>
                              </m:oMath>
                            </m:oMathPara>
                          </a14:m>
                          <a:endParaRPr lang="zh-CN" sz="1400" kern="100" dirty="0">
                            <a:effectLst/>
                            <a:latin typeface="Times New Roman" panose="02020603050405020304" pitchFamily="18" charset="0"/>
                            <a:cs typeface="Times New Roman" panose="02020603050405020304" pitchFamily="18" charset="0"/>
                          </a:endParaRPr>
                        </a:p>
                        <a:p>
                          <a:pPr algn="ctr">
                            <a:lnSpc>
                              <a:spcPts val="2000"/>
                            </a:lnSpc>
                          </a:pPr>
                          <a14:m>
                            <m:oMathPara xmlns:m="http://schemas.openxmlformats.org/officeDocument/2006/math">
                              <m:oMathParaPr>
                                <m:jc m:val="centerGroup"/>
                              </m:oMathParaPr>
                              <m:oMath xmlns:m="http://schemas.openxmlformats.org/officeDocument/2006/math">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−0.1531&lt;</m:t>
                                    </m:r>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&lt;0.1531, −0.2164</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m:t>
                                    </m:r>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&lt;0.2164</m:t>
                                </m:r>
                              </m:oMath>
                            </m:oMathPara>
                          </a14:m>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3149926458"/>
                      </a:ext>
                    </a:extLst>
                  </a:tr>
                  <a:tr h="226987">
                    <a:tc vMerge="1">
                      <a:txBody>
                        <a:bodyPr/>
                        <a:lstStyle/>
                        <a:p>
                          <a:endParaRPr lang="zh-CN" altLang="en-US"/>
                        </a:p>
                      </a:txBody>
                      <a:tcP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PIP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 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&lt;0.9239,</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=0</m:t>
                                </m:r>
                              </m:oMath>
                            </m:oMathPara>
                          </a14:m>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185059583"/>
                      </a:ext>
                    </a:extLst>
                  </a:tr>
                  <a:tr h="230529">
                    <a:tc vMerge="1">
                      <a:txBody>
                        <a:bodyPr/>
                        <a:lstStyle/>
                        <a:p>
                          <a:endParaRPr lang="zh-CN" altLang="en-US"/>
                        </a:p>
                      </a:txBody>
                      <a:tcP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DIP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 −0.0436&lt;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&lt;0.7071, </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=0</m:t>
                                </m:r>
                              </m:oMath>
                            </m:oMathPara>
                          </a14:m>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2874336782"/>
                      </a:ext>
                    </a:extLst>
                  </a:tr>
                </a:tbl>
              </a:graphicData>
            </a:graphic>
          </p:graphicFrame>
        </mc:Choice>
        <mc:Fallback xmlns="">
          <p:graphicFrame>
            <p:nvGraphicFramePr>
              <p:cNvPr id="13" name="表格 12">
                <a:extLst>
                  <a:ext uri="{FF2B5EF4-FFF2-40B4-BE49-F238E27FC236}">
                    <a16:creationId xmlns:a16="http://schemas.microsoft.com/office/drawing/2014/main" id="{C8F87655-213F-E1CA-E7F9-E236E33A2B5C}"/>
                  </a:ext>
                </a:extLst>
              </p:cNvPr>
              <p:cNvGraphicFramePr>
                <a:graphicFrameLocks noGrp="1"/>
              </p:cNvGraphicFramePr>
              <p:nvPr>
                <p:extLst>
                  <p:ext uri="{D42A27DB-BD31-4B8C-83A1-F6EECF244321}">
                    <p14:modId xmlns:p14="http://schemas.microsoft.com/office/powerpoint/2010/main" val="957230875"/>
                  </p:ext>
                </p:extLst>
              </p:nvPr>
            </p:nvGraphicFramePr>
            <p:xfrm>
              <a:off x="1190626" y="1386840"/>
              <a:ext cx="9610724" cy="5383723"/>
            </p:xfrm>
            <a:graphic>
              <a:graphicData uri="http://schemas.openxmlformats.org/drawingml/2006/table">
                <a:tbl>
                  <a:tblPr firstRow="1" firstCol="1" bandRow="1">
                    <a:tableStyleId>{5C22544A-7EE6-4342-B048-85BDC9FD1C3A}</a:tableStyleId>
                  </a:tblPr>
                  <a:tblGrid>
                    <a:gridCol w="885681">
                      <a:extLst>
                        <a:ext uri="{9D8B030D-6E8A-4147-A177-3AD203B41FA5}">
                          <a16:colId xmlns:a16="http://schemas.microsoft.com/office/drawing/2014/main" val="1918574409"/>
                        </a:ext>
                      </a:extLst>
                    </a:gridCol>
                    <a:gridCol w="3055724">
                      <a:extLst>
                        <a:ext uri="{9D8B030D-6E8A-4147-A177-3AD203B41FA5}">
                          <a16:colId xmlns:a16="http://schemas.microsoft.com/office/drawing/2014/main" val="2693905585"/>
                        </a:ext>
                      </a:extLst>
                    </a:gridCol>
                    <a:gridCol w="5669319">
                      <a:extLst>
                        <a:ext uri="{9D8B030D-6E8A-4147-A177-3AD203B41FA5}">
                          <a16:colId xmlns:a16="http://schemas.microsoft.com/office/drawing/2014/main" val="506172170"/>
                        </a:ext>
                      </a:extLst>
                    </a:gridCol>
                  </a:tblGrid>
                  <a:tr h="419448">
                    <a:tc>
                      <a:txBody>
                        <a:bodyPr/>
                        <a:lstStyle/>
                        <a:p>
                          <a:pPr algn="ctr">
                            <a:lnSpc>
                              <a:spcPts val="2000"/>
                            </a:lnSpc>
                          </a:pPr>
                          <a:r>
                            <a:rPr lang="zh-CN" sz="1800" kern="0" dirty="0">
                              <a:effectLst/>
                            </a:rPr>
                            <a:t>手指</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zh-CN" sz="1800" kern="0">
                              <a:effectLst/>
                            </a:rPr>
                            <a:t>关节</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zh-CN" sz="1800" kern="0" dirty="0">
                              <a:effectLst/>
                            </a:rPr>
                            <a:t>关节姿态约束表达式</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1874109982"/>
                      </a:ext>
                    </a:extLst>
                  </a:tr>
                  <a:tr h="508000">
                    <a:tc rowSpan="2">
                      <a:txBody>
                        <a:bodyPr/>
                        <a:lstStyle/>
                        <a:p>
                          <a:pPr algn="ctr">
                            <a:lnSpc>
                              <a:spcPts val="2000"/>
                            </a:lnSpc>
                          </a:pPr>
                          <a:r>
                            <a:rPr lang="zh-CN" sz="1800" kern="0" dirty="0">
                              <a:effectLst/>
                            </a:rPr>
                            <a:t>拇指</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MCP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85542" r="-538" b="-909639"/>
                          </a:stretch>
                        </a:blipFill>
                      </a:tcPr>
                    </a:tc>
                    <a:extLst>
                      <a:ext uri="{0D108BD9-81ED-4DB2-BD59-A6C34878D82A}">
                        <a16:rowId xmlns:a16="http://schemas.microsoft.com/office/drawing/2014/main" val="2561740939"/>
                      </a:ext>
                    </a:extLst>
                  </a:tr>
                  <a:tr h="392275">
                    <a:tc vMerge="1">
                      <a:txBody>
                        <a:bodyPr/>
                        <a:lstStyle/>
                        <a:p>
                          <a:endParaRPr lang="zh-CN" altLang="en-US"/>
                        </a:p>
                      </a:txBody>
                      <a:tcP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IP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236923" r="-538" b="-1061538"/>
                          </a:stretch>
                        </a:blipFill>
                      </a:tcPr>
                    </a:tc>
                    <a:extLst>
                      <a:ext uri="{0D108BD9-81ED-4DB2-BD59-A6C34878D82A}">
                        <a16:rowId xmlns:a16="http://schemas.microsoft.com/office/drawing/2014/main" val="3194551327"/>
                      </a:ext>
                    </a:extLst>
                  </a:tr>
                  <a:tr h="508000">
                    <a:tc rowSpan="3">
                      <a:txBody>
                        <a:bodyPr/>
                        <a:lstStyle/>
                        <a:p>
                          <a:pPr algn="ctr">
                            <a:lnSpc>
                              <a:spcPts val="2000"/>
                            </a:lnSpc>
                          </a:pPr>
                          <a:r>
                            <a:rPr lang="zh-CN" sz="1800" kern="0" dirty="0">
                              <a:effectLst/>
                            </a:rPr>
                            <a:t>食指</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MCP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263855" r="-538" b="-731325"/>
                          </a:stretch>
                        </a:blipFill>
                      </a:tcPr>
                    </a:tc>
                    <a:extLst>
                      <a:ext uri="{0D108BD9-81ED-4DB2-BD59-A6C34878D82A}">
                        <a16:rowId xmlns:a16="http://schemas.microsoft.com/office/drawing/2014/main" val="4231286727"/>
                      </a:ext>
                    </a:extLst>
                  </a:tr>
                  <a:tr h="254000">
                    <a:tc vMerge="1">
                      <a:txBody>
                        <a:bodyPr/>
                        <a:lstStyle/>
                        <a:p>
                          <a:endParaRPr lang="zh-CN" altLang="en-US"/>
                        </a:p>
                      </a:txBody>
                      <a:tcP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PIP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719048" r="-538" b="-1345238"/>
                          </a:stretch>
                        </a:blipFill>
                      </a:tcPr>
                    </a:tc>
                    <a:extLst>
                      <a:ext uri="{0D108BD9-81ED-4DB2-BD59-A6C34878D82A}">
                        <a16:rowId xmlns:a16="http://schemas.microsoft.com/office/drawing/2014/main" val="2034495385"/>
                      </a:ext>
                    </a:extLst>
                  </a:tr>
                  <a:tr h="254000">
                    <a:tc vMerge="1">
                      <a:txBody>
                        <a:bodyPr/>
                        <a:lstStyle/>
                        <a:p>
                          <a:endParaRPr lang="zh-CN" altLang="en-US"/>
                        </a:p>
                      </a:txBody>
                      <a:tcPr/>
                    </a:tc>
                    <a:tc>
                      <a:txBody>
                        <a:bodyPr/>
                        <a:lstStyle/>
                        <a:p>
                          <a:pPr algn="ctr">
                            <a:lnSpc>
                              <a:spcPts val="2000"/>
                            </a:lnSpc>
                          </a:pPr>
                          <a:r>
                            <a:rPr lang="en-US" sz="1800" kern="0">
                              <a:effectLst/>
                              <a:latin typeface="Times New Roman" panose="02020603050405020304" pitchFamily="18" charset="0"/>
                              <a:cs typeface="Times New Roman" panose="02020603050405020304" pitchFamily="18" charset="0"/>
                            </a:rPr>
                            <a:t>DIP</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819048" r="-538" b="-1245238"/>
                          </a:stretch>
                        </a:blipFill>
                      </a:tcPr>
                    </a:tc>
                    <a:extLst>
                      <a:ext uri="{0D108BD9-81ED-4DB2-BD59-A6C34878D82A}">
                        <a16:rowId xmlns:a16="http://schemas.microsoft.com/office/drawing/2014/main" val="3093727455"/>
                      </a:ext>
                    </a:extLst>
                  </a:tr>
                  <a:tr h="508000">
                    <a:tc rowSpan="3">
                      <a:txBody>
                        <a:bodyPr/>
                        <a:lstStyle/>
                        <a:p>
                          <a:pPr algn="ctr">
                            <a:lnSpc>
                              <a:spcPts val="2000"/>
                            </a:lnSpc>
                          </a:pPr>
                          <a:r>
                            <a:rPr lang="zh-CN" sz="1800" kern="0">
                              <a:effectLst/>
                            </a:rPr>
                            <a:t>中指</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MCP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465060" r="-538" b="-530120"/>
                          </a:stretch>
                        </a:blipFill>
                      </a:tcPr>
                    </a:tc>
                    <a:extLst>
                      <a:ext uri="{0D108BD9-81ED-4DB2-BD59-A6C34878D82A}">
                        <a16:rowId xmlns:a16="http://schemas.microsoft.com/office/drawing/2014/main" val="1613425671"/>
                      </a:ext>
                    </a:extLst>
                  </a:tr>
                  <a:tr h="254000">
                    <a:tc vMerge="1">
                      <a:txBody>
                        <a:bodyPr/>
                        <a:lstStyle/>
                        <a:p>
                          <a:endParaRPr lang="zh-CN" altLang="en-US"/>
                        </a:p>
                      </a:txBody>
                      <a:tcPr/>
                    </a:tc>
                    <a:tc>
                      <a:txBody>
                        <a:bodyPr/>
                        <a:lstStyle/>
                        <a:p>
                          <a:pPr algn="ctr">
                            <a:lnSpc>
                              <a:spcPts val="2000"/>
                            </a:lnSpc>
                          </a:pPr>
                          <a:r>
                            <a:rPr lang="en-US" sz="1800" kern="0">
                              <a:effectLst/>
                              <a:latin typeface="Times New Roman" panose="02020603050405020304" pitchFamily="18" charset="0"/>
                              <a:cs typeface="Times New Roman" panose="02020603050405020304" pitchFamily="18" charset="0"/>
                            </a:rPr>
                            <a:t>PIP</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1116667" r="-538" b="-947619"/>
                          </a:stretch>
                        </a:blipFill>
                      </a:tcPr>
                    </a:tc>
                    <a:extLst>
                      <a:ext uri="{0D108BD9-81ED-4DB2-BD59-A6C34878D82A}">
                        <a16:rowId xmlns:a16="http://schemas.microsoft.com/office/drawing/2014/main" val="1926095255"/>
                      </a:ext>
                    </a:extLst>
                  </a:tr>
                  <a:tr h="254000">
                    <a:tc vMerge="1">
                      <a:txBody>
                        <a:bodyPr/>
                        <a:lstStyle/>
                        <a:p>
                          <a:endParaRPr lang="zh-CN" altLang="en-US"/>
                        </a:p>
                      </a:txBody>
                      <a:tcPr/>
                    </a:tc>
                    <a:tc>
                      <a:txBody>
                        <a:bodyPr/>
                        <a:lstStyle/>
                        <a:p>
                          <a:pPr algn="ctr">
                            <a:lnSpc>
                              <a:spcPts val="2000"/>
                            </a:lnSpc>
                          </a:pPr>
                          <a:r>
                            <a:rPr lang="en-US" sz="1800" kern="0">
                              <a:effectLst/>
                              <a:latin typeface="Times New Roman" panose="02020603050405020304" pitchFamily="18" charset="0"/>
                              <a:cs typeface="Times New Roman" panose="02020603050405020304" pitchFamily="18" charset="0"/>
                            </a:rPr>
                            <a:t>DIP</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1246341" r="-538" b="-870732"/>
                          </a:stretch>
                        </a:blipFill>
                      </a:tcPr>
                    </a:tc>
                    <a:extLst>
                      <a:ext uri="{0D108BD9-81ED-4DB2-BD59-A6C34878D82A}">
                        <a16:rowId xmlns:a16="http://schemas.microsoft.com/office/drawing/2014/main" val="3143923497"/>
                      </a:ext>
                    </a:extLst>
                  </a:tr>
                  <a:tr h="508000">
                    <a:tc rowSpan="3">
                      <a:txBody>
                        <a:bodyPr/>
                        <a:lstStyle/>
                        <a:p>
                          <a:pPr algn="ctr">
                            <a:lnSpc>
                              <a:spcPts val="2000"/>
                            </a:lnSpc>
                          </a:pPr>
                          <a:r>
                            <a:rPr lang="zh-CN" sz="1800" kern="0">
                              <a:effectLst/>
                            </a:rPr>
                            <a:t>无名指</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MCP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657143" r="-538" b="-325000"/>
                          </a:stretch>
                        </a:blipFill>
                      </a:tcPr>
                    </a:tc>
                    <a:extLst>
                      <a:ext uri="{0D108BD9-81ED-4DB2-BD59-A6C34878D82A}">
                        <a16:rowId xmlns:a16="http://schemas.microsoft.com/office/drawing/2014/main" val="3781054862"/>
                      </a:ext>
                    </a:extLst>
                  </a:tr>
                  <a:tr h="254000">
                    <a:tc vMerge="1">
                      <a:txBody>
                        <a:bodyPr/>
                        <a:lstStyle/>
                        <a:p>
                          <a:endParaRPr lang="zh-CN" altLang="en-US"/>
                        </a:p>
                      </a:txBody>
                      <a:tcP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PIP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1551220" r="-538" b="-565854"/>
                          </a:stretch>
                        </a:blipFill>
                      </a:tcPr>
                    </a:tc>
                    <a:extLst>
                      <a:ext uri="{0D108BD9-81ED-4DB2-BD59-A6C34878D82A}">
                        <a16:rowId xmlns:a16="http://schemas.microsoft.com/office/drawing/2014/main" val="542182892"/>
                      </a:ext>
                    </a:extLst>
                  </a:tr>
                  <a:tr h="254000">
                    <a:tc vMerge="1">
                      <a:txBody>
                        <a:bodyPr/>
                        <a:lstStyle/>
                        <a:p>
                          <a:endParaRPr lang="zh-CN" altLang="en-US"/>
                        </a:p>
                      </a:txBody>
                      <a:tcP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DIP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1611905" r="-538" b="-452381"/>
                          </a:stretch>
                        </a:blipFill>
                      </a:tcPr>
                    </a:tc>
                    <a:extLst>
                      <a:ext uri="{0D108BD9-81ED-4DB2-BD59-A6C34878D82A}">
                        <a16:rowId xmlns:a16="http://schemas.microsoft.com/office/drawing/2014/main" val="469273151"/>
                      </a:ext>
                    </a:extLst>
                  </a:tr>
                  <a:tr h="508000">
                    <a:tc rowSpan="3">
                      <a:txBody>
                        <a:bodyPr/>
                        <a:lstStyle/>
                        <a:p>
                          <a:pPr algn="ctr">
                            <a:lnSpc>
                              <a:spcPts val="2000"/>
                            </a:lnSpc>
                          </a:pPr>
                          <a:r>
                            <a:rPr lang="zh-CN" sz="1800" kern="0">
                              <a:effectLst/>
                            </a:rPr>
                            <a:t>小指</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MCP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855952" r="-538" b="-126190"/>
                          </a:stretch>
                        </a:blipFill>
                      </a:tcPr>
                    </a:tc>
                    <a:extLst>
                      <a:ext uri="{0D108BD9-81ED-4DB2-BD59-A6C34878D82A}">
                        <a16:rowId xmlns:a16="http://schemas.microsoft.com/office/drawing/2014/main" val="3149926458"/>
                      </a:ext>
                    </a:extLst>
                  </a:tr>
                  <a:tr h="254000">
                    <a:tc vMerge="1">
                      <a:txBody>
                        <a:bodyPr/>
                        <a:lstStyle/>
                        <a:p>
                          <a:endParaRPr lang="zh-CN" altLang="en-US"/>
                        </a:p>
                      </a:txBody>
                      <a:tcP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PIP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1958537" r="-538" b="-158537"/>
                          </a:stretch>
                        </a:blipFill>
                      </a:tcPr>
                    </a:tc>
                    <a:extLst>
                      <a:ext uri="{0D108BD9-81ED-4DB2-BD59-A6C34878D82A}">
                        <a16:rowId xmlns:a16="http://schemas.microsoft.com/office/drawing/2014/main" val="185059583"/>
                      </a:ext>
                    </a:extLst>
                  </a:tr>
                  <a:tr h="254000">
                    <a:tc vMerge="1">
                      <a:txBody>
                        <a:bodyPr/>
                        <a:lstStyle/>
                        <a:p>
                          <a:endParaRPr lang="zh-CN" altLang="en-US"/>
                        </a:p>
                      </a:txBody>
                      <a:tcP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DIP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2009524" r="-538" b="-54762"/>
                          </a:stretch>
                        </a:blipFill>
                      </a:tcPr>
                    </a:tc>
                    <a:extLst>
                      <a:ext uri="{0D108BD9-81ED-4DB2-BD59-A6C34878D82A}">
                        <a16:rowId xmlns:a16="http://schemas.microsoft.com/office/drawing/2014/main" val="2874336782"/>
                      </a:ext>
                    </a:extLst>
                  </a:tr>
                </a:tbl>
              </a:graphicData>
            </a:graphic>
          </p:graphicFrame>
        </mc:Fallback>
      </mc:AlternateContent>
      <p:sp>
        <p:nvSpPr>
          <p:cNvPr id="5" name="文本框 4">
            <a:extLst>
              <a:ext uri="{FF2B5EF4-FFF2-40B4-BE49-F238E27FC236}">
                <a16:creationId xmlns:a16="http://schemas.microsoft.com/office/drawing/2014/main" id="{AA4C3965-16A4-B185-C4BD-C1041DCEDE31}"/>
              </a:ext>
            </a:extLst>
          </p:cNvPr>
          <p:cNvSpPr txBox="1"/>
          <p:nvPr/>
        </p:nvSpPr>
        <p:spPr>
          <a:xfrm>
            <a:off x="3843186" y="999979"/>
            <a:ext cx="4813134"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手部关节约束转化为数值约束的一般形式</a:t>
            </a:r>
            <a:endParaRPr lang="zh-CN" altLang="en-US" sz="2000" b="1" dirty="0"/>
          </a:p>
        </p:txBody>
      </p:sp>
      <p:sp>
        <p:nvSpPr>
          <p:cNvPr id="6" name="文本框 5">
            <a:extLst>
              <a:ext uri="{FF2B5EF4-FFF2-40B4-BE49-F238E27FC236}">
                <a16:creationId xmlns:a16="http://schemas.microsoft.com/office/drawing/2014/main" id="{0808292A-1368-E30B-926E-A96B1EF94352}"/>
              </a:ext>
            </a:extLst>
          </p:cNvPr>
          <p:cNvSpPr txBox="1"/>
          <p:nvPr/>
        </p:nvSpPr>
        <p:spPr>
          <a:xfrm>
            <a:off x="695324" y="991090"/>
            <a:ext cx="2652560" cy="461665"/>
          </a:xfrm>
          <a:prstGeom prst="rect">
            <a:avLst/>
          </a:prstGeom>
          <a:noFill/>
        </p:spPr>
        <p:txBody>
          <a:bodyPr wrap="square">
            <a:spAutoFit/>
          </a:bodyPr>
          <a:lstStyle/>
          <a:p>
            <a:r>
              <a:rPr lang="en-US" altLang="zh-CN" sz="2400" b="1" dirty="0">
                <a:latin typeface="微软雅黑" panose="020B0503020204020204" pitchFamily="34" charset="-122"/>
              </a:rPr>
              <a:t>1.1 </a:t>
            </a:r>
            <a:r>
              <a:rPr lang="zh-CN" altLang="en-US" sz="2400" b="1" dirty="0">
                <a:latin typeface="微软雅黑" panose="020B0503020204020204" pitchFamily="34" charset="-122"/>
              </a:rPr>
              <a:t>约束建模</a:t>
            </a:r>
          </a:p>
        </p:txBody>
      </p:sp>
    </p:spTree>
    <p:extLst>
      <p:ext uri="{BB962C8B-B14F-4D97-AF65-F5344CB8AC3E}">
        <p14:creationId xmlns:p14="http://schemas.microsoft.com/office/powerpoint/2010/main" val="1950387189"/>
      </p:ext>
    </p:extLst>
  </p:cSld>
  <p:clrMapOvr>
    <a:masterClrMapping/>
  </p:clrMapOvr>
</p:sld>
</file>

<file path=ppt/theme/theme1.xml><?xml version="1.0" encoding="utf-8"?>
<a:theme xmlns:a="http://schemas.openxmlformats.org/drawingml/2006/main" name="Office 主题">
  <a:themeElements>
    <a:clrScheme name="工大蓝">
      <a:dk1>
        <a:sysClr val="windowText" lastClr="000000"/>
      </a:dk1>
      <a:lt1>
        <a:sysClr val="window" lastClr="FFFFFF"/>
      </a:lt1>
      <a:dk2>
        <a:srgbClr val="44546A"/>
      </a:dk2>
      <a:lt2>
        <a:srgbClr val="E7E6E6"/>
      </a:lt2>
      <a:accent1>
        <a:srgbClr val="0053A3"/>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nsolas-Verdana">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18833</TotalTime>
  <Words>4102</Words>
  <Application>Microsoft Office PowerPoint</Application>
  <PresentationFormat>宽屏</PresentationFormat>
  <Paragraphs>468</Paragraphs>
  <Slides>34</Slides>
  <Notes>28</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45" baseType="lpstr">
      <vt:lpstr>宋体</vt:lpstr>
      <vt:lpstr>微软雅黑</vt:lpstr>
      <vt:lpstr>Arial</vt:lpstr>
      <vt:lpstr>Calibri</vt:lpstr>
      <vt:lpstr>Cambria Math</vt:lpstr>
      <vt:lpstr>Consolas</vt:lpstr>
      <vt:lpstr>Times New Roman</vt:lpstr>
      <vt:lpstr>Verdana</vt:lpstr>
      <vt:lpstr>Wingdings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丫丫精饰</dc:title>
  <dc:subject>丫丫精饰</dc:subject>
  <dc:creator>丫丫精饰</dc:creator>
  <cp:keywords>https://cyppt.taobao.com</cp:keywords>
  <dc:description>https://cyppt.taobao.com</dc:description>
  <cp:lastModifiedBy>myw</cp:lastModifiedBy>
  <cp:revision>1025</cp:revision>
  <dcterms:created xsi:type="dcterms:W3CDTF">2015-10-24T01:57:14Z</dcterms:created>
  <dcterms:modified xsi:type="dcterms:W3CDTF">2024-03-02T14:38:52Z</dcterms:modified>
  <cp:category>https://cyppt.taobao.com</cp:category>
</cp:coreProperties>
</file>